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handoutMasterIdLst>
    <p:handoutMasterId r:id="rId81"/>
  </p:handoutMasterIdLst>
  <p:sldIdLst>
    <p:sldId id="261" r:id="rId2"/>
    <p:sldId id="262" r:id="rId3"/>
    <p:sldId id="263" r:id="rId4"/>
    <p:sldId id="264" r:id="rId5"/>
    <p:sldId id="265" r:id="rId6"/>
    <p:sldId id="358" r:id="rId7"/>
    <p:sldId id="266" r:id="rId8"/>
    <p:sldId id="267" r:id="rId9"/>
    <p:sldId id="268" r:id="rId10"/>
    <p:sldId id="269" r:id="rId11"/>
    <p:sldId id="270" r:id="rId12"/>
    <p:sldId id="341" r:id="rId13"/>
    <p:sldId id="340" r:id="rId14"/>
    <p:sldId id="272" r:id="rId15"/>
    <p:sldId id="273" r:id="rId16"/>
    <p:sldId id="274" r:id="rId17"/>
    <p:sldId id="275" r:id="rId18"/>
    <p:sldId id="276" r:id="rId19"/>
    <p:sldId id="277" r:id="rId20"/>
    <p:sldId id="279" r:id="rId21"/>
    <p:sldId id="280" r:id="rId22"/>
    <p:sldId id="281" r:id="rId23"/>
    <p:sldId id="282" r:id="rId24"/>
    <p:sldId id="284" r:id="rId25"/>
    <p:sldId id="285" r:id="rId26"/>
    <p:sldId id="286" r:id="rId27"/>
    <p:sldId id="287" r:id="rId28"/>
    <p:sldId id="288" r:id="rId29"/>
    <p:sldId id="289" r:id="rId30"/>
    <p:sldId id="290" r:id="rId31"/>
    <p:sldId id="309" r:id="rId32"/>
    <p:sldId id="291" r:id="rId33"/>
    <p:sldId id="292" r:id="rId34"/>
    <p:sldId id="294" r:id="rId35"/>
    <p:sldId id="295" r:id="rId36"/>
    <p:sldId id="296" r:id="rId37"/>
    <p:sldId id="297" r:id="rId38"/>
    <p:sldId id="298" r:id="rId39"/>
    <p:sldId id="299" r:id="rId40"/>
    <p:sldId id="300" r:id="rId41"/>
    <p:sldId id="301" r:id="rId42"/>
    <p:sldId id="302" r:id="rId43"/>
    <p:sldId id="303" r:id="rId44"/>
    <p:sldId id="304" r:id="rId45"/>
    <p:sldId id="310" r:id="rId46"/>
    <p:sldId id="311" r:id="rId47"/>
    <p:sldId id="312" r:id="rId48"/>
    <p:sldId id="305" r:id="rId49"/>
    <p:sldId id="306" r:id="rId50"/>
    <p:sldId id="313" r:id="rId51"/>
    <p:sldId id="308" r:id="rId52"/>
    <p:sldId id="314" r:id="rId53"/>
    <p:sldId id="317" r:id="rId54"/>
    <p:sldId id="315" r:id="rId55"/>
    <p:sldId id="316" r:id="rId56"/>
    <p:sldId id="359" r:id="rId57"/>
    <p:sldId id="318" r:id="rId58"/>
    <p:sldId id="325" r:id="rId59"/>
    <p:sldId id="319" r:id="rId60"/>
    <p:sldId id="326" r:id="rId61"/>
    <p:sldId id="324" r:id="rId62"/>
    <p:sldId id="320" r:id="rId63"/>
    <p:sldId id="327" r:id="rId64"/>
    <p:sldId id="328" r:id="rId65"/>
    <p:sldId id="344" r:id="rId66"/>
    <p:sldId id="345" r:id="rId67"/>
    <p:sldId id="350" r:id="rId68"/>
    <p:sldId id="346" r:id="rId69"/>
    <p:sldId id="347" r:id="rId70"/>
    <p:sldId id="348" r:id="rId71"/>
    <p:sldId id="357" r:id="rId72"/>
    <p:sldId id="337" r:id="rId73"/>
    <p:sldId id="333" r:id="rId74"/>
    <p:sldId id="334" r:id="rId75"/>
    <p:sldId id="338" r:id="rId76"/>
    <p:sldId id="335" r:id="rId77"/>
    <p:sldId id="356" r:id="rId78"/>
    <p:sldId id="339" r:id="rId7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706" autoAdjust="0"/>
  </p:normalViewPr>
  <p:slideViewPr>
    <p:cSldViewPr snapToGrid="0">
      <p:cViewPr varScale="1">
        <p:scale>
          <a:sx n="68" d="100"/>
          <a:sy n="68" d="100"/>
        </p:scale>
        <p:origin x="504" y="52"/>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699" cy="463407"/>
          </a:xfrm>
          <a:prstGeom prst="rect">
            <a:avLst/>
          </a:prstGeom>
        </p:spPr>
        <p:txBody>
          <a:bodyPr vert="horz" lIns="92485" tIns="46243" rIns="92485" bIns="46243" rtlCol="0"/>
          <a:lstStyle>
            <a:lvl1pPr algn="l">
              <a:defRPr sz="1200"/>
            </a:lvl1pPr>
          </a:lstStyle>
          <a:p>
            <a:endParaRPr lang="en-US" dirty="0"/>
          </a:p>
        </p:txBody>
      </p:sp>
      <p:sp>
        <p:nvSpPr>
          <p:cNvPr id="3" name="Date Placeholder 2"/>
          <p:cNvSpPr>
            <a:spLocks noGrp="1"/>
          </p:cNvSpPr>
          <p:nvPr>
            <p:ph type="dt" sz="quarter" idx="1"/>
          </p:nvPr>
        </p:nvSpPr>
        <p:spPr>
          <a:xfrm>
            <a:off x="3936769" y="1"/>
            <a:ext cx="3011699" cy="463407"/>
          </a:xfrm>
          <a:prstGeom prst="rect">
            <a:avLst/>
          </a:prstGeom>
        </p:spPr>
        <p:txBody>
          <a:bodyPr vert="horz" lIns="92485" tIns="46243" rIns="92485" bIns="46243" rtlCol="0"/>
          <a:lstStyle>
            <a:lvl1pPr algn="r">
              <a:defRPr sz="1200"/>
            </a:lvl1pPr>
          </a:lstStyle>
          <a:p>
            <a:fld id="{59041DB8-B66F-4DC8-A96E-33677E0F90FF}" type="datetimeFigureOut">
              <a:rPr lang="en-US" smtClean="0"/>
              <a:t>2/21/2018</a:t>
            </a:fld>
            <a:endParaRPr lang="en-US" dirty="0"/>
          </a:p>
        </p:txBody>
      </p:sp>
      <p:sp>
        <p:nvSpPr>
          <p:cNvPr id="4" name="Footer Placeholder 3"/>
          <p:cNvSpPr>
            <a:spLocks noGrp="1"/>
          </p:cNvSpPr>
          <p:nvPr>
            <p:ph type="ftr" sz="quarter" idx="2"/>
          </p:nvPr>
        </p:nvSpPr>
        <p:spPr>
          <a:xfrm>
            <a:off x="1" y="8772669"/>
            <a:ext cx="3011699" cy="463406"/>
          </a:xfrm>
          <a:prstGeom prst="rect">
            <a:avLst/>
          </a:prstGeom>
        </p:spPr>
        <p:txBody>
          <a:bodyPr vert="horz" lIns="92485" tIns="46243" rIns="92485" bIns="4624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9" y="8772669"/>
            <a:ext cx="3011699" cy="463406"/>
          </a:xfrm>
          <a:prstGeom prst="rect">
            <a:avLst/>
          </a:prstGeom>
        </p:spPr>
        <p:txBody>
          <a:bodyPr vert="horz" lIns="92485" tIns="46243" rIns="92485" bIns="46243" rtlCol="0" anchor="b"/>
          <a:lstStyle>
            <a:lvl1pPr algn="r">
              <a:defRPr sz="1200"/>
            </a:lvl1pPr>
          </a:lstStyle>
          <a:p>
            <a:fld id="{1604A0D4-B89B-4ADD-AF9E-38636B40EE4E}" type="slidenum">
              <a:rPr lang="en-US" smtClean="0"/>
              <a:t>‹#›</a:t>
            </a:fld>
            <a:endParaRPr lang="en-US" dirty="0"/>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699" cy="463407"/>
          </a:xfrm>
          <a:prstGeom prst="rect">
            <a:avLst/>
          </a:prstGeom>
        </p:spPr>
        <p:txBody>
          <a:bodyPr vert="horz" lIns="92485" tIns="46243" rIns="92485" bIns="46243" rtlCol="0"/>
          <a:lstStyle>
            <a:lvl1pPr algn="l">
              <a:defRPr sz="1200"/>
            </a:lvl1pPr>
          </a:lstStyle>
          <a:p>
            <a:endParaRPr lang="en-US" dirty="0"/>
          </a:p>
        </p:txBody>
      </p:sp>
      <p:sp>
        <p:nvSpPr>
          <p:cNvPr id="3" name="Date Placeholder 2"/>
          <p:cNvSpPr>
            <a:spLocks noGrp="1"/>
          </p:cNvSpPr>
          <p:nvPr>
            <p:ph type="dt" idx="1"/>
          </p:nvPr>
        </p:nvSpPr>
        <p:spPr>
          <a:xfrm>
            <a:off x="3936769" y="1"/>
            <a:ext cx="3011699" cy="463407"/>
          </a:xfrm>
          <a:prstGeom prst="rect">
            <a:avLst/>
          </a:prstGeom>
        </p:spPr>
        <p:txBody>
          <a:bodyPr vert="horz" lIns="92485" tIns="46243" rIns="92485" bIns="46243" rtlCol="0"/>
          <a:lstStyle>
            <a:lvl1pPr algn="r">
              <a:defRPr sz="1200"/>
            </a:lvl1pPr>
          </a:lstStyle>
          <a:p>
            <a:fld id="{DEB49C4A-65AC-492D-9701-81B46C3AD0E4}" type="datetimeFigureOut">
              <a:rPr lang="en-US" smtClean="0"/>
              <a:t>2/21/2018</a:t>
            </a:fld>
            <a:endParaRPr lang="en-US" dirty="0"/>
          </a:p>
        </p:txBody>
      </p:sp>
      <p:sp>
        <p:nvSpPr>
          <p:cNvPr id="4" name="Slide Image Placeholder 3"/>
          <p:cNvSpPr>
            <a:spLocks noGrp="1" noRot="1" noChangeAspect="1"/>
          </p:cNvSpPr>
          <p:nvPr>
            <p:ph type="sldImg" idx="2"/>
          </p:nvPr>
        </p:nvSpPr>
        <p:spPr>
          <a:xfrm>
            <a:off x="704850" y="1154113"/>
            <a:ext cx="5540375" cy="3116262"/>
          </a:xfrm>
          <a:prstGeom prst="rect">
            <a:avLst/>
          </a:prstGeom>
          <a:noFill/>
          <a:ln w="12700">
            <a:solidFill>
              <a:prstClr val="black"/>
            </a:solidFill>
          </a:ln>
        </p:spPr>
        <p:txBody>
          <a:bodyPr vert="horz" lIns="92485" tIns="46243" rIns="92485" bIns="46243" rtlCol="0" anchor="ctr"/>
          <a:lstStyle/>
          <a:p>
            <a:endParaRPr lang="en-US" dirty="0"/>
          </a:p>
        </p:txBody>
      </p:sp>
      <p:sp>
        <p:nvSpPr>
          <p:cNvPr id="5" name="Notes Placeholder 4"/>
          <p:cNvSpPr>
            <a:spLocks noGrp="1"/>
          </p:cNvSpPr>
          <p:nvPr>
            <p:ph type="body" sz="quarter" idx="3"/>
          </p:nvPr>
        </p:nvSpPr>
        <p:spPr>
          <a:xfrm>
            <a:off x="695008" y="4444863"/>
            <a:ext cx="5560060" cy="3117175"/>
          </a:xfrm>
          <a:prstGeom prst="rect">
            <a:avLst/>
          </a:prstGeom>
        </p:spPr>
        <p:txBody>
          <a:bodyPr vert="horz" lIns="92485" tIns="46243" rIns="92485" bIns="4624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772669"/>
            <a:ext cx="3011699" cy="463406"/>
          </a:xfrm>
          <a:prstGeom prst="rect">
            <a:avLst/>
          </a:prstGeom>
        </p:spPr>
        <p:txBody>
          <a:bodyPr vert="horz" lIns="92485" tIns="46243" rIns="92485" bIns="4624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9"/>
            <a:ext cx="3011699" cy="463406"/>
          </a:xfrm>
          <a:prstGeom prst="rect">
            <a:avLst/>
          </a:prstGeom>
        </p:spPr>
        <p:txBody>
          <a:bodyPr vert="horz" lIns="92485" tIns="46243" rIns="92485" bIns="46243" rtlCol="0" anchor="b"/>
          <a:lstStyle>
            <a:lvl1pPr algn="r">
              <a:defRPr sz="1200"/>
            </a:lvl1pPr>
          </a:lstStyle>
          <a:p>
            <a:fld id="{82869989-EB00-4EE7-BCB5-25BDC5BB29F8}" type="slidenum">
              <a:rPr lang="en-US" smtClean="0"/>
              <a:t>‹#›</a:t>
            </a:fld>
            <a:endParaRPr lang="en-US"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84A29A4-78C8-47AB-BA06-22CB45938951}" type="datetime1">
              <a:rPr lang="en-US" smtClean="0"/>
              <a:t>2/21/2018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1ED4ACF-2D82-46F2-A8E9-23963AA34E86}" type="datetime1">
              <a:rPr lang="en-US" smtClean="0"/>
              <a:t>2/21/2018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E374B5B-21A0-4192-BF4C-38187F1A68D8}" type="datetime1">
              <a:rPr lang="en-US" smtClean="0"/>
              <a:t>2/21/2018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3B5CF7C-B333-48E1-A4A6-83A3C8B73AC0}" type="datetime1">
              <a:rPr lang="en-US" smtClean="0"/>
              <a:t>2/21/2018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E320762-5CBF-4210-AB54-376B091119F8}" type="datetime1">
              <a:rPr lang="en-US" smtClean="0"/>
              <a:t>2/21/2018</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0DB371-BF5F-4058-A212-1A908E4D2674}" type="datetime1">
              <a:rPr lang="en-US" smtClean="0"/>
              <a:t>2/21/2018</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r>
              <a:rPr lang="en-US" dirty="0"/>
              <a:t>Add a footer</a:t>
            </a:r>
          </a:p>
        </p:txBody>
      </p:sp>
      <p:sp>
        <p:nvSpPr>
          <p:cNvPr id="212" name="Date Placeholder 211"/>
          <p:cNvSpPr>
            <a:spLocks noGrp="1"/>
          </p:cNvSpPr>
          <p:nvPr>
            <p:ph type="dt" sz="half" idx="10"/>
          </p:nvPr>
        </p:nvSpPr>
        <p:spPr/>
        <p:txBody>
          <a:bodyPr/>
          <a:lstStyle/>
          <a:p>
            <a:fld id="{60A4083B-90AA-48CF-BAD5-00AA24D7F288}" type="datetime1">
              <a:rPr lang="en-US" smtClean="0"/>
              <a:t>2/21/2018</a:t>
            </a:fld>
            <a:endParaRPr lang="en-US" dirty="0"/>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lvl1pPr>
              <a:defRPr>
                <a:solidFill>
                  <a:schemeClr val="bg1"/>
                </a:solidFill>
              </a:defRPr>
            </a:lvl1pPr>
          </a:lstStyle>
          <a:p>
            <a:fld id="{F5BAF629-ECA2-4CF3-B790-9D9BDED98269}" type="datetime1">
              <a:rPr lang="en-US" smtClean="0"/>
              <a:pPr/>
              <a:t>2/21/2018</a:t>
            </a:fld>
            <a:endParaRPr lang="en-US" dirty="0"/>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195943"/>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r>
              <a:rPr lang="en-US" dirty="0"/>
              <a:t>Add a footer</a:t>
            </a:r>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B51B2453-8663-4C69-AF73-9FD7B1DEC5D0}" type="datetime1">
              <a:rPr lang="en-US" smtClean="0"/>
              <a:pPr/>
              <a:t>2/21/2018</a:t>
            </a:fld>
            <a:endParaRPr lang="en-US" dirty="0"/>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3000">
              <a:schemeClr val="bg1"/>
            </a:gs>
            <a:gs pos="0">
              <a:schemeClr val="bg1">
                <a:lumMod val="100000"/>
              </a:schemeClr>
            </a:gs>
            <a:gs pos="100000">
              <a:schemeClr val="bg1">
                <a:lumMod val="95000"/>
                <a:alpha val="6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45" y="970383"/>
            <a:ext cx="9604310" cy="3610947"/>
          </a:xfrm>
        </p:spPr>
        <p:txBody>
          <a:bodyPr>
            <a:noAutofit/>
          </a:bodyPr>
          <a:lstStyle/>
          <a:p>
            <a:pPr>
              <a:lnSpc>
                <a:spcPct val="100000"/>
              </a:lnSpc>
            </a:pPr>
            <a:r>
              <a:rPr lang="en-US" sz="3600" dirty="0"/>
              <a:t>Examining the Exam:  Some Basic Principles of Good Assessment and the Refinement of Multiple-Choice Questions for Use on Tests</a:t>
            </a:r>
            <a:br>
              <a:rPr lang="en-US" sz="4000" dirty="0"/>
            </a:br>
            <a:br>
              <a:rPr lang="en-US" sz="4000" dirty="0"/>
            </a:b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45" y="5334613"/>
            <a:ext cx="4572000" cy="857250"/>
          </a:xfrm>
          <a:prstGeom prst="rect">
            <a:avLst/>
          </a:prstGeom>
        </p:spPr>
      </p:pic>
      <p:sp>
        <p:nvSpPr>
          <p:cNvPr id="6" name="TextBox 5"/>
          <p:cNvSpPr txBox="1"/>
          <p:nvPr/>
        </p:nvSpPr>
        <p:spPr>
          <a:xfrm>
            <a:off x="1332722" y="4170784"/>
            <a:ext cx="9526555" cy="1077218"/>
          </a:xfrm>
          <a:prstGeom prst="rect">
            <a:avLst/>
          </a:prstGeom>
          <a:noFill/>
        </p:spPr>
        <p:txBody>
          <a:bodyPr wrap="square" rtlCol="0">
            <a:spAutoFit/>
          </a:bodyPr>
          <a:lstStyle/>
          <a:p>
            <a:r>
              <a:rPr lang="en-US" sz="3200" b="1" dirty="0"/>
              <a:t>Monday, January 8, 2018</a:t>
            </a:r>
            <a:br>
              <a:rPr lang="en-US" sz="3200" b="1" dirty="0"/>
            </a:br>
            <a:r>
              <a:rPr lang="en-US" sz="3200" b="1" dirty="0"/>
              <a:t>Kirtland Community College</a:t>
            </a:r>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Items and Approaches Used in Assessments</a:t>
            </a:r>
          </a:p>
        </p:txBody>
      </p:sp>
      <p:sp>
        <p:nvSpPr>
          <p:cNvPr id="3" name="Content Placeholder 2"/>
          <p:cNvSpPr>
            <a:spLocks noGrp="1"/>
          </p:cNvSpPr>
          <p:nvPr>
            <p:ph idx="1"/>
          </p:nvPr>
        </p:nvSpPr>
        <p:spPr/>
        <p:txBody>
          <a:bodyPr/>
          <a:lstStyle/>
          <a:p>
            <a:r>
              <a:rPr lang="en-US" dirty="0"/>
              <a:t>True-false </a:t>
            </a:r>
          </a:p>
          <a:p>
            <a:r>
              <a:rPr lang="en-US" dirty="0"/>
              <a:t>Fill in the blank</a:t>
            </a:r>
          </a:p>
          <a:p>
            <a:r>
              <a:rPr lang="en-US" dirty="0"/>
              <a:t>Short-answer</a:t>
            </a:r>
          </a:p>
          <a:p>
            <a:r>
              <a:rPr lang="en-US" dirty="0"/>
              <a:t>Essay</a:t>
            </a:r>
          </a:p>
          <a:p>
            <a:r>
              <a:rPr lang="en-US" dirty="0"/>
              <a:t>Multiple-choice</a:t>
            </a:r>
          </a:p>
          <a:p>
            <a:r>
              <a:rPr lang="en-US" dirty="0"/>
              <a:t>Interviews</a:t>
            </a:r>
          </a:p>
          <a:p>
            <a:r>
              <a:rPr lang="en-US" dirty="0"/>
              <a:t>Practical tests of performance</a:t>
            </a:r>
          </a:p>
        </p:txBody>
      </p:sp>
    </p:spTree>
    <p:extLst>
      <p:ext uri="{BB962C8B-B14F-4D97-AF65-F5344CB8AC3E}">
        <p14:creationId xmlns:p14="http://schemas.microsoft.com/office/powerpoint/2010/main" val="217175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a:t>
            </a:r>
          </a:p>
        </p:txBody>
      </p:sp>
      <p:sp>
        <p:nvSpPr>
          <p:cNvPr id="3" name="Content Placeholder 2"/>
          <p:cNvSpPr>
            <a:spLocks noGrp="1"/>
          </p:cNvSpPr>
          <p:nvPr>
            <p:ph idx="1"/>
          </p:nvPr>
        </p:nvSpPr>
        <p:spPr/>
        <p:txBody>
          <a:bodyPr/>
          <a:lstStyle/>
          <a:p>
            <a:r>
              <a:rPr lang="en-US" dirty="0"/>
              <a:t>Why are multiple-choice items so widely used?</a:t>
            </a:r>
          </a:p>
          <a:p>
            <a:r>
              <a:rPr lang="en-US" dirty="0"/>
              <a:t>Advantages</a:t>
            </a:r>
          </a:p>
          <a:p>
            <a:r>
              <a:rPr lang="en-US" dirty="0"/>
              <a:t>Disadvantages</a:t>
            </a:r>
          </a:p>
          <a:p>
            <a:r>
              <a:rPr lang="en-US" dirty="0"/>
              <a:t>A-type, S-type, K-type items</a:t>
            </a:r>
          </a:p>
          <a:p>
            <a:endParaRPr lang="en-US" dirty="0"/>
          </a:p>
        </p:txBody>
      </p:sp>
    </p:spTree>
    <p:extLst>
      <p:ext uri="{BB962C8B-B14F-4D97-AF65-F5344CB8AC3E}">
        <p14:creationId xmlns:p14="http://schemas.microsoft.com/office/powerpoint/2010/main" val="356454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an MCQ</a:t>
            </a:r>
          </a:p>
        </p:txBody>
      </p:sp>
      <p:sp>
        <p:nvSpPr>
          <p:cNvPr id="3" name="Content Placeholder 2"/>
          <p:cNvSpPr>
            <a:spLocks noGrp="1"/>
          </p:cNvSpPr>
          <p:nvPr>
            <p:ph sz="half" idx="1"/>
          </p:nvPr>
        </p:nvSpPr>
        <p:spPr>
          <a:xfrm>
            <a:off x="1806498" y="1929163"/>
            <a:ext cx="8229600" cy="3817434"/>
          </a:xfrm>
        </p:spPr>
        <p:txBody>
          <a:bodyPr/>
          <a:lstStyle/>
          <a:p>
            <a:pPr marL="0" indent="0">
              <a:buNone/>
            </a:pPr>
            <a:r>
              <a:rPr lang="en-US" dirty="0"/>
              <a:t>		What is the capital city of Scotland?      </a:t>
            </a:r>
            <a:r>
              <a:rPr lang="en-US" i="1" dirty="0">
                <a:solidFill>
                  <a:srgbClr val="FF0000"/>
                </a:solidFill>
              </a:rPr>
              <a:t>stem</a:t>
            </a:r>
          </a:p>
          <a:p>
            <a:pPr marL="0" indent="0">
              <a:buNone/>
            </a:pPr>
            <a:r>
              <a:rPr lang="en-US" dirty="0"/>
              <a:t>        </a:t>
            </a:r>
            <a:r>
              <a:rPr lang="en-US" i="1" dirty="0">
                <a:solidFill>
                  <a:srgbClr val="FF0000"/>
                </a:solidFill>
              </a:rPr>
              <a:t>distractor</a:t>
            </a:r>
            <a:r>
              <a:rPr lang="en-US" dirty="0"/>
              <a:t>	     A) Glasgow	     </a:t>
            </a:r>
          </a:p>
          <a:p>
            <a:pPr marL="0" indent="0">
              <a:buNone/>
            </a:pPr>
            <a:r>
              <a:rPr lang="en-US" dirty="0"/>
              <a:t>	</a:t>
            </a:r>
            <a:r>
              <a:rPr lang="en-US" i="1" dirty="0"/>
              <a:t>    </a:t>
            </a:r>
            <a:r>
              <a:rPr lang="en-US" i="1" dirty="0">
                <a:solidFill>
                  <a:srgbClr val="FF0000"/>
                </a:solidFill>
              </a:rPr>
              <a:t>key</a:t>
            </a:r>
            <a:r>
              <a:rPr lang="en-US" dirty="0"/>
              <a:t>	     B) Edinburgh       </a:t>
            </a:r>
            <a:r>
              <a:rPr lang="en-US" i="1" dirty="0">
                <a:solidFill>
                  <a:srgbClr val="FF0000"/>
                </a:solidFill>
              </a:rPr>
              <a:t>options</a:t>
            </a:r>
          </a:p>
          <a:p>
            <a:pPr marL="0" indent="0">
              <a:buNone/>
            </a:pPr>
            <a:r>
              <a:rPr lang="en-US" dirty="0"/>
              <a:t>        </a:t>
            </a:r>
            <a:r>
              <a:rPr lang="en-US" i="1" dirty="0">
                <a:solidFill>
                  <a:srgbClr val="FF0000"/>
                </a:solidFill>
              </a:rPr>
              <a:t>distractor</a:t>
            </a:r>
            <a:r>
              <a:rPr lang="en-US" dirty="0"/>
              <a:t>	     C) Aberdeen</a:t>
            </a:r>
          </a:p>
          <a:p>
            <a:pPr marL="0" indent="0">
              <a:buNone/>
            </a:pPr>
            <a:r>
              <a:rPr lang="en-US" dirty="0"/>
              <a:t>        </a:t>
            </a:r>
            <a:r>
              <a:rPr lang="en-US" i="1" dirty="0">
                <a:solidFill>
                  <a:srgbClr val="FF0000"/>
                </a:solidFill>
              </a:rPr>
              <a:t>distractor</a:t>
            </a:r>
            <a:r>
              <a:rPr lang="en-US" dirty="0"/>
              <a:t>	     D) Inverness</a:t>
            </a:r>
          </a:p>
        </p:txBody>
      </p:sp>
      <p:sp>
        <p:nvSpPr>
          <p:cNvPr id="6" name="Right Bracket 5"/>
          <p:cNvSpPr/>
          <p:nvPr/>
        </p:nvSpPr>
        <p:spPr>
          <a:xfrm>
            <a:off x="5597912" y="2464420"/>
            <a:ext cx="345688" cy="190685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ight Bracket 6"/>
          <p:cNvSpPr/>
          <p:nvPr/>
        </p:nvSpPr>
        <p:spPr>
          <a:xfrm>
            <a:off x="7772400" y="1929163"/>
            <a:ext cx="179533" cy="32338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42569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Good Form for Multiple-Choice Questions (MCQs)</a:t>
            </a:r>
            <a:endParaRPr lang="en-US" i="1" dirty="0"/>
          </a:p>
        </p:txBody>
      </p:sp>
    </p:spTree>
    <p:extLst>
      <p:ext uri="{BB962C8B-B14F-4D97-AF65-F5344CB8AC3E}">
        <p14:creationId xmlns:p14="http://schemas.microsoft.com/office/powerpoint/2010/main" val="136496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Multiple-choice items:  Rules of good form for structure and content</a:t>
            </a:r>
          </a:p>
        </p:txBody>
      </p:sp>
      <p:sp>
        <p:nvSpPr>
          <p:cNvPr id="3" name="Content Placeholder 2"/>
          <p:cNvSpPr>
            <a:spLocks noGrp="1"/>
          </p:cNvSpPr>
          <p:nvPr>
            <p:ph sz="half" idx="1"/>
          </p:nvPr>
        </p:nvSpPr>
        <p:spPr>
          <a:xfrm>
            <a:off x="1295400" y="2379306"/>
            <a:ext cx="4572000" cy="3556859"/>
          </a:xfrm>
        </p:spPr>
        <p:txBody>
          <a:bodyPr/>
          <a:lstStyle/>
          <a:p>
            <a:pPr lvl="0">
              <a:buClr>
                <a:srgbClr val="D15A3E">
                  <a:lumMod val="75000"/>
                </a:srgbClr>
              </a:buClr>
            </a:pPr>
            <a:r>
              <a:rPr lang="en-US" b="1" dirty="0">
                <a:solidFill>
                  <a:srgbClr val="2D2E2D"/>
                </a:solidFill>
              </a:rPr>
              <a:t>1</a:t>
            </a:r>
            <a:r>
              <a:rPr lang="en-US" dirty="0">
                <a:solidFill>
                  <a:srgbClr val="2D2E2D"/>
                </a:solidFill>
              </a:rPr>
              <a:t>.</a:t>
            </a:r>
            <a:r>
              <a:rPr lang="en-US" dirty="0"/>
              <a:t> Assess only one skill or knowledge area in a single question.</a:t>
            </a:r>
            <a:r>
              <a:rPr lang="en-US" dirty="0">
                <a:solidFill>
                  <a:srgbClr val="2D2E2D"/>
                </a:solidFill>
              </a:rPr>
              <a:t> Test items should be based on a single concept, objective, idea, or procedure.</a:t>
            </a:r>
            <a:endParaRPr lang="en-US" dirty="0"/>
          </a:p>
          <a:p>
            <a:pPr marL="0" indent="0">
              <a:buNone/>
            </a:pPr>
            <a:endParaRPr lang="en-US" dirty="0"/>
          </a:p>
        </p:txBody>
      </p:sp>
      <p:sp>
        <p:nvSpPr>
          <p:cNvPr id="4" name="Content Placeholder 3"/>
          <p:cNvSpPr>
            <a:spLocks noGrp="1"/>
          </p:cNvSpPr>
          <p:nvPr>
            <p:ph sz="half" idx="2"/>
          </p:nvPr>
        </p:nvSpPr>
        <p:spPr>
          <a:xfrm>
            <a:off x="6324600" y="2379306"/>
            <a:ext cx="4572000" cy="3532659"/>
          </a:xfrm>
        </p:spPr>
        <p:txBody>
          <a:bodyPr/>
          <a:lstStyle/>
          <a:p>
            <a:pPr marL="0" indent="0">
              <a:buNone/>
            </a:pPr>
            <a:r>
              <a:rPr lang="en-US" dirty="0"/>
              <a:t>The planet nearest the Sun is</a:t>
            </a:r>
          </a:p>
          <a:p>
            <a:pPr marL="0" indent="0">
              <a:buNone/>
            </a:pPr>
            <a:r>
              <a:rPr lang="en-US" dirty="0"/>
              <a:t>       A) Venus.</a:t>
            </a:r>
          </a:p>
          <a:p>
            <a:pPr marL="0" indent="0">
              <a:buNone/>
            </a:pPr>
            <a:r>
              <a:rPr lang="en-US" dirty="0"/>
              <a:t>       B) Earth.</a:t>
            </a:r>
          </a:p>
          <a:p>
            <a:pPr marL="0" indent="0">
              <a:buNone/>
            </a:pPr>
            <a:r>
              <a:rPr lang="en-US" dirty="0"/>
              <a:t>       C) Neptune.</a:t>
            </a:r>
          </a:p>
          <a:p>
            <a:pPr marL="0" indent="0">
              <a:buNone/>
            </a:pPr>
            <a:r>
              <a:rPr lang="en-US" dirty="0"/>
              <a:t>       D) Mercury.</a:t>
            </a:r>
          </a:p>
        </p:txBody>
      </p:sp>
      <p:sp>
        <p:nvSpPr>
          <p:cNvPr id="5" name="TextBox 4"/>
          <p:cNvSpPr txBox="1"/>
          <p:nvPr/>
        </p:nvSpPr>
        <p:spPr>
          <a:xfrm>
            <a:off x="1295400" y="1789148"/>
            <a:ext cx="9601200" cy="369332"/>
          </a:xfrm>
          <a:prstGeom prst="rect">
            <a:avLst/>
          </a:prstGeom>
          <a:noFill/>
        </p:spPr>
        <p:txBody>
          <a:bodyPr wrap="square" rtlCol="0">
            <a:spAutoFit/>
          </a:bodyPr>
          <a:lstStyle/>
          <a:p>
            <a:pPr algn="ctr"/>
            <a:r>
              <a:rPr lang="en-US" b="1" dirty="0"/>
              <a:t>General Item Guidelines</a:t>
            </a:r>
          </a:p>
        </p:txBody>
      </p:sp>
    </p:spTree>
    <p:extLst>
      <p:ext uri="{BB962C8B-B14F-4D97-AF65-F5344CB8AC3E}">
        <p14:creationId xmlns:p14="http://schemas.microsoft.com/office/powerpoint/2010/main" val="54050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p:txBody>
          <a:bodyPr/>
          <a:lstStyle/>
          <a:p>
            <a:r>
              <a:rPr lang="en-US" b="1" dirty="0"/>
              <a:t>2</a:t>
            </a:r>
            <a:r>
              <a:rPr lang="en-US" dirty="0"/>
              <a:t>.  Ensure that the content of the item closely matches the objective, task, or knowledge to be tested.</a:t>
            </a:r>
          </a:p>
          <a:p>
            <a:pPr marL="0" indent="0">
              <a:buNone/>
            </a:pPr>
            <a:endParaRPr lang="en-US" dirty="0"/>
          </a:p>
          <a:p>
            <a:pPr marL="0" indent="0">
              <a:buNone/>
            </a:pPr>
            <a:r>
              <a:rPr lang="en-US" i="1" dirty="0">
                <a:solidFill>
                  <a:srgbClr val="FF0000"/>
                </a:solidFill>
              </a:rPr>
              <a:t>Objective:</a:t>
            </a:r>
            <a:r>
              <a:rPr lang="en-US" dirty="0"/>
              <a:t> Adjust camera settings to achieve desired </a:t>
            </a:r>
            <a:r>
              <a:rPr lang="en-US" i="1" dirty="0"/>
              <a:t>Depth of Field</a:t>
            </a:r>
            <a:r>
              <a:rPr lang="en-US" dirty="0"/>
              <a:t> for image focus.</a:t>
            </a:r>
          </a:p>
          <a:p>
            <a:pPr marL="0" indent="0">
              <a:buNone/>
            </a:pPr>
            <a:endParaRPr lang="en-US" dirty="0"/>
          </a:p>
          <a:p>
            <a:pPr marL="0" indent="0">
              <a:buNone/>
            </a:pPr>
            <a:endParaRPr lang="en-US" dirty="0"/>
          </a:p>
        </p:txBody>
      </p:sp>
      <p:sp>
        <p:nvSpPr>
          <p:cNvPr id="4" name="Content Placeholder 3"/>
          <p:cNvSpPr>
            <a:spLocks noGrp="1"/>
          </p:cNvSpPr>
          <p:nvPr>
            <p:ph sz="half" idx="2"/>
          </p:nvPr>
        </p:nvSpPr>
        <p:spPr/>
        <p:txBody>
          <a:bodyPr/>
          <a:lstStyle/>
          <a:p>
            <a:pPr marL="0" indent="0">
              <a:buNone/>
            </a:pPr>
            <a:r>
              <a:rPr lang="en-US" dirty="0"/>
              <a:t>A narrow </a:t>
            </a:r>
            <a:r>
              <a:rPr lang="en-US" i="1" dirty="0"/>
              <a:t>Depth of Field </a:t>
            </a:r>
            <a:r>
              <a:rPr lang="en-US" dirty="0"/>
              <a:t>can be best achieved by employing a</a:t>
            </a:r>
          </a:p>
          <a:p>
            <a:pPr marL="0" indent="0">
              <a:buNone/>
            </a:pPr>
            <a:r>
              <a:rPr lang="en-US" dirty="0"/>
              <a:t>    A) high ISO setting.</a:t>
            </a:r>
          </a:p>
          <a:p>
            <a:pPr marL="0" indent="0">
              <a:buNone/>
            </a:pPr>
            <a:r>
              <a:rPr lang="en-US" dirty="0"/>
              <a:t>    B) small f-stop setting.</a:t>
            </a:r>
          </a:p>
          <a:p>
            <a:pPr marL="0" indent="0">
              <a:buNone/>
            </a:pPr>
            <a:r>
              <a:rPr lang="en-US" dirty="0"/>
              <a:t>    C) time-delay shutter release.</a:t>
            </a:r>
          </a:p>
          <a:p>
            <a:pPr marL="0" indent="0">
              <a:spcBef>
                <a:spcPts val="0"/>
              </a:spcBef>
              <a:buNone/>
            </a:pPr>
            <a:r>
              <a:rPr lang="en-US" dirty="0"/>
              <a:t>    </a:t>
            </a:r>
          </a:p>
          <a:p>
            <a:pPr marL="0" indent="0">
              <a:spcBef>
                <a:spcPts val="0"/>
              </a:spcBef>
              <a:buNone/>
            </a:pPr>
            <a:r>
              <a:rPr lang="en-US" dirty="0"/>
              <a:t>    D) shutter speed of 1/1000 second.</a:t>
            </a:r>
          </a:p>
        </p:txBody>
      </p:sp>
    </p:spTree>
    <p:extLst>
      <p:ext uri="{BB962C8B-B14F-4D97-AF65-F5344CB8AC3E}">
        <p14:creationId xmlns:p14="http://schemas.microsoft.com/office/powerpoint/2010/main" val="192278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p:txBody>
          <a:bodyPr/>
          <a:lstStyle/>
          <a:p>
            <a:r>
              <a:rPr lang="en-US" b="1" dirty="0"/>
              <a:t>3</a:t>
            </a:r>
            <a:r>
              <a:rPr lang="en-US" dirty="0"/>
              <a:t>.  Avoid measuring knowledge extraneous to that which the item is written to measure.</a:t>
            </a:r>
          </a:p>
          <a:p>
            <a:pPr marL="0" indent="0">
              <a:buNone/>
            </a:pPr>
            <a:endParaRPr lang="en-US" dirty="0"/>
          </a:p>
        </p:txBody>
      </p:sp>
      <p:sp>
        <p:nvSpPr>
          <p:cNvPr id="4" name="Content Placeholder 3"/>
          <p:cNvSpPr>
            <a:spLocks noGrp="1"/>
          </p:cNvSpPr>
          <p:nvPr>
            <p:ph sz="half" idx="2"/>
          </p:nvPr>
        </p:nvSpPr>
        <p:spPr/>
        <p:txBody>
          <a:bodyPr/>
          <a:lstStyle/>
          <a:p>
            <a:r>
              <a:rPr lang="en-US" dirty="0"/>
              <a:t>Use terminology and structure commensurate with learning level.</a:t>
            </a:r>
          </a:p>
          <a:p>
            <a:r>
              <a:rPr lang="en-US" dirty="0"/>
              <a:t>Avoid measuring reading comprehension (unless it is a reading comprehension test).</a:t>
            </a:r>
          </a:p>
        </p:txBody>
      </p:sp>
    </p:spTree>
    <p:extLst>
      <p:ext uri="{BB962C8B-B14F-4D97-AF65-F5344CB8AC3E}">
        <p14:creationId xmlns:p14="http://schemas.microsoft.com/office/powerpoint/2010/main" val="378284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p:txBody>
          <a:bodyPr/>
          <a:lstStyle/>
          <a:p>
            <a:r>
              <a:rPr lang="en-US" b="1" dirty="0"/>
              <a:t>4</a:t>
            </a:r>
            <a:r>
              <a:rPr lang="en-US" dirty="0"/>
              <a:t>.  Avoid the use of "trick" items, or items measuring insignificant points.</a:t>
            </a:r>
          </a:p>
          <a:p>
            <a:pPr marL="0" indent="0">
              <a:buNone/>
            </a:pPr>
            <a:endParaRPr lang="en-US" dirty="0"/>
          </a:p>
        </p:txBody>
      </p:sp>
      <p:sp>
        <p:nvSpPr>
          <p:cNvPr id="4" name="Content Placeholder 3"/>
          <p:cNvSpPr>
            <a:spLocks noGrp="1"/>
          </p:cNvSpPr>
          <p:nvPr>
            <p:ph sz="half" idx="2"/>
          </p:nvPr>
        </p:nvSpPr>
        <p:spPr/>
        <p:txBody>
          <a:bodyPr/>
          <a:lstStyle/>
          <a:p>
            <a:pPr marL="0" indent="0">
              <a:buNone/>
            </a:pPr>
            <a:r>
              <a:rPr lang="en-US" dirty="0"/>
              <a:t>The planet most distant from the Sun is</a:t>
            </a:r>
          </a:p>
          <a:p>
            <a:pPr marL="0" indent="0">
              <a:buNone/>
            </a:pPr>
            <a:r>
              <a:rPr lang="en-US" dirty="0"/>
              <a:t>       A) Venus.</a:t>
            </a:r>
          </a:p>
          <a:p>
            <a:pPr marL="0" indent="0">
              <a:buNone/>
            </a:pPr>
            <a:r>
              <a:rPr lang="en-US" dirty="0"/>
              <a:t>       B) </a:t>
            </a:r>
            <a:r>
              <a:rPr lang="en-US" dirty="0">
                <a:solidFill>
                  <a:srgbClr val="FF0000"/>
                </a:solidFill>
              </a:rPr>
              <a:t>Pluto.</a:t>
            </a:r>
          </a:p>
          <a:p>
            <a:pPr marL="0" indent="0">
              <a:buNone/>
            </a:pPr>
            <a:r>
              <a:rPr lang="en-US" dirty="0"/>
              <a:t>       C) </a:t>
            </a:r>
            <a:r>
              <a:rPr lang="en-US" dirty="0">
                <a:solidFill>
                  <a:srgbClr val="FF0000"/>
                </a:solidFill>
              </a:rPr>
              <a:t>Neptune.</a:t>
            </a:r>
          </a:p>
          <a:p>
            <a:pPr marL="0" indent="0">
              <a:buNone/>
            </a:pPr>
            <a:r>
              <a:rPr lang="en-US" dirty="0"/>
              <a:t>       D) Mercury.</a:t>
            </a:r>
          </a:p>
          <a:p>
            <a:endParaRPr lang="en-US" dirty="0"/>
          </a:p>
        </p:txBody>
      </p:sp>
    </p:spTree>
    <p:extLst>
      <p:ext uri="{BB962C8B-B14F-4D97-AF65-F5344CB8AC3E}">
        <p14:creationId xmlns:p14="http://schemas.microsoft.com/office/powerpoint/2010/main" val="60933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p:txBody>
          <a:bodyPr>
            <a:normAutofit/>
          </a:bodyPr>
          <a:lstStyle/>
          <a:p>
            <a:r>
              <a:rPr lang="en-US" b="1" dirty="0"/>
              <a:t>5</a:t>
            </a:r>
            <a:r>
              <a:rPr lang="en-US" dirty="0"/>
              <a:t>.  Construct all test items with adherence to the standard rules of punctuation, capitalization, and grammar.  Avoid grammatical clues to the answer.</a:t>
            </a:r>
          </a:p>
          <a:p>
            <a:pPr marL="0" indent="0">
              <a:buNone/>
            </a:pPr>
            <a:endParaRPr lang="en-US" dirty="0"/>
          </a:p>
        </p:txBody>
      </p:sp>
      <p:sp>
        <p:nvSpPr>
          <p:cNvPr id="4" name="Content Placeholder 3"/>
          <p:cNvSpPr>
            <a:spLocks noGrp="1"/>
          </p:cNvSpPr>
          <p:nvPr>
            <p:ph sz="half" idx="2"/>
          </p:nvPr>
        </p:nvSpPr>
        <p:spPr>
          <a:xfrm>
            <a:off x="6324600" y="1981199"/>
            <a:ext cx="4572000" cy="4121021"/>
          </a:xfrm>
        </p:spPr>
        <p:txBody>
          <a:bodyPr>
            <a:normAutofit lnSpcReduction="10000"/>
          </a:bodyPr>
          <a:lstStyle/>
          <a:p>
            <a:pPr marL="0" indent="0">
              <a:buNone/>
            </a:pPr>
            <a:r>
              <a:rPr lang="en-US" dirty="0"/>
              <a:t>Prior to performing venipuncture, the phlebotomist </a:t>
            </a:r>
          </a:p>
          <a:p>
            <a:pPr marL="0" indent="0">
              <a:buNone/>
            </a:pPr>
            <a:r>
              <a:rPr lang="en-US" dirty="0"/>
              <a:t>	A) must confirm the patient’s 	     identity.   </a:t>
            </a:r>
          </a:p>
          <a:p>
            <a:pPr marL="0" indent="0">
              <a:buNone/>
            </a:pPr>
            <a:r>
              <a:rPr lang="en-US" dirty="0"/>
              <a:t>	B) she should determine which 	     test will be performed by 	     the laboratory.</a:t>
            </a:r>
          </a:p>
          <a:p>
            <a:pPr marL="0" indent="0">
              <a:buNone/>
            </a:pPr>
            <a:r>
              <a:rPr lang="en-US" dirty="0"/>
              <a:t>	C) a supervisor must be 	     present during the	 	     procedure.</a:t>
            </a:r>
          </a:p>
          <a:p>
            <a:pPr marL="0" indent="0">
              <a:buNone/>
            </a:pPr>
            <a:r>
              <a:rPr lang="en-US" dirty="0"/>
              <a:t>	 D) The “sharps” container 	      must be empty. </a:t>
            </a:r>
          </a:p>
        </p:txBody>
      </p:sp>
    </p:spTree>
    <p:extLst>
      <p:ext uri="{BB962C8B-B14F-4D97-AF65-F5344CB8AC3E}">
        <p14:creationId xmlns:p14="http://schemas.microsoft.com/office/powerpoint/2010/main" val="394479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p:txBody>
          <a:bodyPr/>
          <a:lstStyle/>
          <a:p>
            <a:r>
              <a:rPr lang="en-US" b="1" dirty="0"/>
              <a:t>6</a:t>
            </a:r>
            <a:r>
              <a:rPr lang="en-US" dirty="0"/>
              <a:t>.  Ensure that the item requires content knowledge to arrive at the correct answer rather than simple logic or common sense alone.</a:t>
            </a:r>
          </a:p>
          <a:p>
            <a:pPr marL="0" indent="0">
              <a:buNone/>
            </a:pPr>
            <a:endParaRPr lang="en-US" dirty="0"/>
          </a:p>
        </p:txBody>
      </p:sp>
      <p:sp>
        <p:nvSpPr>
          <p:cNvPr id="4" name="Content Placeholder 3"/>
          <p:cNvSpPr>
            <a:spLocks noGrp="1"/>
          </p:cNvSpPr>
          <p:nvPr>
            <p:ph sz="half" idx="2"/>
          </p:nvPr>
        </p:nvSpPr>
        <p:spPr/>
        <p:txBody>
          <a:bodyPr/>
          <a:lstStyle/>
          <a:p>
            <a:pPr marL="0" indent="0">
              <a:buNone/>
            </a:pPr>
            <a:r>
              <a:rPr lang="en-US" dirty="0"/>
              <a:t>The branch of biology that studies the animal kingdom is also known as</a:t>
            </a:r>
          </a:p>
          <a:p>
            <a:pPr marL="0" indent="0">
              <a:buNone/>
            </a:pPr>
            <a:r>
              <a:rPr lang="en-US" dirty="0"/>
              <a:t>	A) zoology.</a:t>
            </a:r>
          </a:p>
          <a:p>
            <a:pPr marL="0" indent="0">
              <a:buNone/>
            </a:pPr>
            <a:r>
              <a:rPr lang="en-US" dirty="0"/>
              <a:t>	B) etiology.</a:t>
            </a:r>
          </a:p>
          <a:p>
            <a:pPr marL="0" indent="0">
              <a:buNone/>
            </a:pPr>
            <a:r>
              <a:rPr lang="en-US" dirty="0"/>
              <a:t>	C) etymology. </a:t>
            </a:r>
          </a:p>
          <a:p>
            <a:pPr marL="0" indent="0">
              <a:buNone/>
            </a:pPr>
            <a:r>
              <a:rPr lang="en-US" dirty="0"/>
              <a:t>	D) ornithology.</a:t>
            </a:r>
          </a:p>
        </p:txBody>
      </p:sp>
    </p:spTree>
    <p:extLst>
      <p:ext uri="{BB962C8B-B14F-4D97-AF65-F5344CB8AC3E}">
        <p14:creationId xmlns:p14="http://schemas.microsoft.com/office/powerpoint/2010/main" val="374889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The construction of a good assessment does not rest upon one, or several elements, but upon the attention to the detail of numerous elements.  Today we will focus on elements that may be seemingly unrelated on their own, but which combine to produce useful test scores and test score interpretations.</a:t>
            </a:r>
          </a:p>
          <a:p>
            <a:r>
              <a:rPr lang="en-US" dirty="0"/>
              <a:t>We have chosen to direct emphasis today on multiple-choice questions as this is an area in which a test developer can apply hands-on principles and analyses to augment test fidelity.</a:t>
            </a:r>
          </a:p>
        </p:txBody>
      </p:sp>
    </p:spTree>
    <p:extLst>
      <p:ext uri="{BB962C8B-B14F-4D97-AF65-F5344CB8AC3E}">
        <p14:creationId xmlns:p14="http://schemas.microsoft.com/office/powerpoint/2010/main" val="43180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p:txBody>
          <a:bodyPr/>
          <a:lstStyle/>
          <a:p>
            <a:r>
              <a:rPr lang="en-US" b="1" dirty="0"/>
              <a:t>7</a:t>
            </a:r>
            <a:r>
              <a:rPr lang="en-US" dirty="0"/>
              <a:t>.  Avoid the use of vague terms such as:  "frequently", “often", "sometimes", "typically", “generally”, "may", "usually", etc.</a:t>
            </a:r>
          </a:p>
          <a:p>
            <a:pPr marL="0" indent="0">
              <a:buNone/>
            </a:pPr>
            <a:endParaRPr lang="en-US" dirty="0"/>
          </a:p>
        </p:txBody>
      </p:sp>
      <p:sp>
        <p:nvSpPr>
          <p:cNvPr id="4" name="Content Placeholder 3"/>
          <p:cNvSpPr>
            <a:spLocks noGrp="1"/>
          </p:cNvSpPr>
          <p:nvPr>
            <p:ph sz="half" idx="2"/>
          </p:nvPr>
        </p:nvSpPr>
        <p:spPr/>
        <p:txBody>
          <a:bodyPr/>
          <a:lstStyle/>
          <a:p>
            <a:pPr marL="0" indent="0">
              <a:buNone/>
            </a:pPr>
            <a:r>
              <a:rPr lang="en-US" dirty="0"/>
              <a:t>Which of the following will </a:t>
            </a:r>
            <a:r>
              <a:rPr lang="en-US" dirty="0">
                <a:solidFill>
                  <a:srgbClr val="FF0000"/>
                </a:solidFill>
              </a:rPr>
              <a:t>generally</a:t>
            </a:r>
            <a:r>
              <a:rPr lang="en-US" dirty="0"/>
              <a:t>  result in a blurry radiographic image?</a:t>
            </a:r>
          </a:p>
          <a:p>
            <a:pPr marL="0" indent="0">
              <a:buNone/>
            </a:pPr>
            <a:r>
              <a:rPr lang="en-US" dirty="0"/>
              <a:t>      A) Patient movement </a:t>
            </a:r>
          </a:p>
          <a:p>
            <a:pPr marL="0" indent="0">
              <a:buNone/>
            </a:pPr>
            <a:r>
              <a:rPr lang="en-US" dirty="0"/>
              <a:t>      B) Poor operator training</a:t>
            </a:r>
          </a:p>
          <a:p>
            <a:pPr marL="0" indent="0">
              <a:buNone/>
            </a:pPr>
            <a:r>
              <a:rPr lang="en-US" dirty="0"/>
              <a:t>      C) Digital imaging methods</a:t>
            </a:r>
          </a:p>
          <a:p>
            <a:pPr marL="0" indent="0">
              <a:buNone/>
            </a:pPr>
            <a:r>
              <a:rPr lang="en-US" dirty="0"/>
              <a:t>      D) Malfunctioning equipment</a:t>
            </a:r>
          </a:p>
          <a:p>
            <a:pPr marL="0" indent="0">
              <a:buNone/>
            </a:pPr>
            <a:r>
              <a:rPr lang="en-US" dirty="0"/>
              <a:t> </a:t>
            </a:r>
          </a:p>
        </p:txBody>
      </p:sp>
    </p:spTree>
    <p:extLst>
      <p:ext uri="{BB962C8B-B14F-4D97-AF65-F5344CB8AC3E}">
        <p14:creationId xmlns:p14="http://schemas.microsoft.com/office/powerpoint/2010/main" val="241252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p:txBody>
          <a:bodyPr/>
          <a:lstStyle/>
          <a:p>
            <a:r>
              <a:rPr lang="en-US" b="1" dirty="0"/>
              <a:t>8</a:t>
            </a:r>
            <a:r>
              <a:rPr lang="en-US" dirty="0"/>
              <a:t>.  In general, avoid the use of abbreviations unless they are common in the relevant practice.</a:t>
            </a:r>
          </a:p>
          <a:p>
            <a:pPr marL="0" indent="0">
              <a:buNone/>
            </a:pPr>
            <a:endParaRPr lang="en-US" dirty="0"/>
          </a:p>
          <a:p>
            <a:pPr marL="0" indent="0">
              <a:buNone/>
            </a:pPr>
            <a:endParaRPr lang="en-US" dirty="0"/>
          </a:p>
          <a:p>
            <a:pPr marL="0" indent="0">
              <a:buNone/>
            </a:pPr>
            <a:endParaRPr lang="en-US" dirty="0"/>
          </a:p>
        </p:txBody>
      </p:sp>
      <p:sp>
        <p:nvSpPr>
          <p:cNvPr id="4" name="Content Placeholder 3"/>
          <p:cNvSpPr>
            <a:spLocks noGrp="1"/>
          </p:cNvSpPr>
          <p:nvPr>
            <p:ph sz="half" idx="2"/>
          </p:nvPr>
        </p:nvSpPr>
        <p:spPr/>
        <p:txBody>
          <a:bodyPr>
            <a:normAutofit/>
          </a:bodyPr>
          <a:lstStyle/>
          <a:p>
            <a:pPr marL="0" indent="0">
              <a:buNone/>
            </a:pPr>
            <a:r>
              <a:rPr lang="en-US" dirty="0"/>
              <a:t>The change from MSDS to SDS is associated with which one of the following?</a:t>
            </a:r>
          </a:p>
          <a:p>
            <a:pPr marL="0" indent="0">
              <a:buNone/>
            </a:pPr>
            <a:r>
              <a:rPr lang="en-US" dirty="0"/>
              <a:t> 	A) GHS</a:t>
            </a:r>
          </a:p>
          <a:p>
            <a:pPr marL="0" indent="0">
              <a:buNone/>
            </a:pPr>
            <a:r>
              <a:rPr lang="en-US" dirty="0"/>
              <a:t>	B) CMS</a:t>
            </a:r>
          </a:p>
          <a:p>
            <a:pPr marL="0" indent="0">
              <a:buNone/>
            </a:pPr>
            <a:r>
              <a:rPr lang="en-US" dirty="0"/>
              <a:t>	C) TJC</a:t>
            </a:r>
          </a:p>
          <a:p>
            <a:pPr marL="0" indent="0">
              <a:buNone/>
            </a:pPr>
            <a:r>
              <a:rPr lang="en-US" dirty="0"/>
              <a:t>	D) HFAP</a:t>
            </a:r>
          </a:p>
          <a:p>
            <a:pPr marL="0" lvl="0" indent="0">
              <a:buClr>
                <a:srgbClr val="D15A3E">
                  <a:lumMod val="75000"/>
                </a:srgbClr>
              </a:buClr>
              <a:buNone/>
            </a:pPr>
            <a:r>
              <a:rPr lang="en-US" sz="1200" dirty="0">
                <a:solidFill>
                  <a:srgbClr val="2D2E2D"/>
                </a:solidFill>
              </a:rPr>
              <a:t>Globally Harmonized System of Classification and Labeling of Chemicals (GHS)</a:t>
            </a:r>
          </a:p>
          <a:p>
            <a:pPr marL="0" indent="0">
              <a:buNone/>
            </a:pPr>
            <a:endParaRPr lang="en-US" dirty="0"/>
          </a:p>
          <a:p>
            <a:endParaRPr lang="en-US" dirty="0"/>
          </a:p>
        </p:txBody>
      </p:sp>
    </p:spTree>
    <p:extLst>
      <p:ext uri="{BB962C8B-B14F-4D97-AF65-F5344CB8AC3E}">
        <p14:creationId xmlns:p14="http://schemas.microsoft.com/office/powerpoint/2010/main" val="375645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p:txBody>
          <a:bodyPr/>
          <a:lstStyle/>
          <a:p>
            <a:r>
              <a:rPr lang="en-US" b="1" dirty="0"/>
              <a:t>9</a:t>
            </a:r>
            <a:r>
              <a:rPr lang="en-US" dirty="0"/>
              <a:t>.  Ensure that within any group of items, the correct answer follows a random pattern.</a:t>
            </a:r>
          </a:p>
          <a:p>
            <a:pPr marL="0" indent="0">
              <a:buNone/>
            </a:pPr>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514251966"/>
              </p:ext>
            </p:extLst>
          </p:nvPr>
        </p:nvGraphicFramePr>
        <p:xfrm>
          <a:off x="6324600" y="1981199"/>
          <a:ext cx="4572000" cy="2966720"/>
        </p:xfrm>
        <a:graphic>
          <a:graphicData uri="http://schemas.openxmlformats.org/drawingml/2006/table">
            <a:tbl>
              <a:tblPr firstRow="1" bandRow="1">
                <a:tableStyleId>{BC89EF96-8CEA-46FF-86C4-4CE0E7609802}</a:tableStyleId>
              </a:tblPr>
              <a:tblGrid>
                <a:gridCol w="3075878">
                  <a:extLst>
                    <a:ext uri="{9D8B030D-6E8A-4147-A177-3AD203B41FA5}">
                      <a16:colId xmlns:a16="http://schemas.microsoft.com/office/drawing/2014/main" val="20000"/>
                    </a:ext>
                  </a:extLst>
                </a:gridCol>
                <a:gridCol w="1496122">
                  <a:extLst>
                    <a:ext uri="{9D8B030D-6E8A-4147-A177-3AD203B41FA5}">
                      <a16:colId xmlns:a16="http://schemas.microsoft.com/office/drawing/2014/main" val="20001"/>
                    </a:ext>
                  </a:extLst>
                </a:gridCol>
              </a:tblGrid>
              <a:tr h="370840">
                <a:tc>
                  <a:txBody>
                    <a:bodyPr/>
                    <a:lstStyle/>
                    <a:p>
                      <a:pPr algn="ctr"/>
                      <a:r>
                        <a:rPr lang="en-US" u="sng" dirty="0"/>
                        <a:t>Question Sequence</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u="sng" dirty="0"/>
                        <a:t>Key</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endParaRPr lang="en-US"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a:endParaRPr lang="en-US"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dirty="0"/>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ctr"/>
                      <a:r>
                        <a:rPr lang="en-US" dirty="0"/>
                        <a:t>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US" dirty="0"/>
                        <a:t>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ctr"/>
                      <a:r>
                        <a:rPr lang="en-US" dirty="0"/>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a:r>
                        <a:rPr lang="en-US" dirty="0"/>
                        <a:t>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0840">
                <a:tc>
                  <a:txBody>
                    <a:bodyPr/>
                    <a:lstStyle/>
                    <a:p>
                      <a:pPr algn="ctr"/>
                      <a:r>
                        <a:rPr lang="en-US" dirty="0"/>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7680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p:txBody>
          <a:bodyPr/>
          <a:lstStyle/>
          <a:p>
            <a:r>
              <a:rPr lang="en-US" b="1" dirty="0"/>
              <a:t>10</a:t>
            </a:r>
            <a:r>
              <a:rPr lang="en-US" dirty="0"/>
              <a:t>.  Ensure that within any group of items, the correct answer to an item is not found in the stem of another item.</a:t>
            </a:r>
          </a:p>
          <a:p>
            <a:pPr marL="0" indent="0">
              <a:buNone/>
            </a:pPr>
            <a:endParaRPr lang="en-US" dirty="0"/>
          </a:p>
        </p:txBody>
      </p:sp>
      <p:sp>
        <p:nvSpPr>
          <p:cNvPr id="4" name="Content Placeholder 3"/>
          <p:cNvSpPr>
            <a:spLocks noGrp="1"/>
          </p:cNvSpPr>
          <p:nvPr>
            <p:ph sz="half" idx="2"/>
          </p:nvPr>
        </p:nvSpPr>
        <p:spPr/>
        <p:txBody>
          <a:bodyPr/>
          <a:lstStyle/>
          <a:p>
            <a:pPr marL="0" indent="0">
              <a:buNone/>
            </a:pPr>
            <a:r>
              <a:rPr lang="en-US" dirty="0"/>
              <a:t>Neptune, the planet most distant from the sun, is also known as the</a:t>
            </a:r>
          </a:p>
          <a:p>
            <a:pPr marL="0" indent="0">
              <a:buNone/>
            </a:pPr>
            <a:r>
              <a:rPr lang="en-US" dirty="0"/>
              <a:t>	A) largest planet.</a:t>
            </a:r>
          </a:p>
          <a:p>
            <a:pPr marL="0" indent="0">
              <a:buNone/>
            </a:pPr>
            <a:r>
              <a:rPr lang="en-US" dirty="0"/>
              <a:t>	B) windiest planet.</a:t>
            </a:r>
          </a:p>
          <a:p>
            <a:pPr marL="0" indent="0">
              <a:buNone/>
            </a:pPr>
            <a:r>
              <a:rPr lang="en-US" dirty="0"/>
              <a:t>	C) planet with the greatest      	     mass.</a:t>
            </a:r>
          </a:p>
          <a:p>
            <a:pPr marL="0" indent="0">
              <a:buNone/>
            </a:pPr>
            <a:r>
              <a:rPr lang="en-US" dirty="0"/>
              <a:t>	D) planet with the most 	  	     temperature extremes.</a:t>
            </a:r>
          </a:p>
        </p:txBody>
      </p:sp>
    </p:spTree>
    <p:extLst>
      <p:ext uri="{BB962C8B-B14F-4D97-AF65-F5344CB8AC3E}">
        <p14:creationId xmlns:p14="http://schemas.microsoft.com/office/powerpoint/2010/main" val="416049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p:txBody>
          <a:bodyPr/>
          <a:lstStyle/>
          <a:p>
            <a:r>
              <a:rPr lang="en-US" b="1" dirty="0"/>
              <a:t>11</a:t>
            </a:r>
            <a:r>
              <a:rPr lang="en-US" dirty="0"/>
              <a:t>.  Every item should be accompanied by a reference to an authoritative source that unambiguously validates the answer key.</a:t>
            </a:r>
          </a:p>
          <a:p>
            <a:pPr marL="0" indent="0">
              <a:buNone/>
            </a:pPr>
            <a:endParaRPr lang="en-US" dirty="0"/>
          </a:p>
        </p:txBody>
      </p:sp>
      <p:sp>
        <p:nvSpPr>
          <p:cNvPr id="4" name="Content Placeholder 3"/>
          <p:cNvSpPr>
            <a:spLocks noGrp="1"/>
          </p:cNvSpPr>
          <p:nvPr>
            <p:ph sz="half" idx="2"/>
          </p:nvPr>
        </p:nvSpPr>
        <p:spPr/>
        <p:txBody>
          <a:bodyPr/>
          <a:lstStyle/>
          <a:p>
            <a:pPr marL="0" indent="0">
              <a:buNone/>
            </a:pPr>
            <a:r>
              <a:rPr lang="en-US" dirty="0"/>
              <a:t>In addition to the land lying immediately north of England, the country of Scotland also includes the </a:t>
            </a:r>
          </a:p>
          <a:p>
            <a:pPr marL="0" indent="0">
              <a:buNone/>
            </a:pPr>
            <a:r>
              <a:rPr lang="en-US" dirty="0"/>
              <a:t>       A) county of Antrim.</a:t>
            </a:r>
          </a:p>
          <a:p>
            <a:pPr marL="0" indent="0">
              <a:buNone/>
            </a:pPr>
            <a:r>
              <a:rPr lang="en-US" dirty="0"/>
              <a:t>       B) Isles of Scilly.</a:t>
            </a:r>
          </a:p>
          <a:p>
            <a:pPr marL="0" indent="0">
              <a:buNone/>
            </a:pPr>
            <a:r>
              <a:rPr lang="en-US" dirty="0"/>
              <a:t>       C) Isle of Man.</a:t>
            </a:r>
          </a:p>
          <a:p>
            <a:pPr marL="0" indent="0">
              <a:buNone/>
            </a:pPr>
            <a:r>
              <a:rPr lang="en-US" dirty="0"/>
              <a:t>       D) Hebrides.</a:t>
            </a:r>
          </a:p>
          <a:p>
            <a:pPr marL="0" indent="0">
              <a:buNone/>
            </a:pPr>
            <a:r>
              <a:rPr lang="en-US" dirty="0"/>
              <a:t> </a:t>
            </a:r>
            <a:r>
              <a:rPr lang="en-US" sz="1100" dirty="0"/>
              <a:t>Mackay, J. (Ed.). (2014). </a:t>
            </a:r>
            <a:r>
              <a:rPr lang="en-US" sz="1100" i="1" dirty="0"/>
              <a:t>Pocket Scottish History: Story of a Nation</a:t>
            </a:r>
            <a:r>
              <a:rPr lang="en-US" sz="1100" dirty="0"/>
              <a:t>.      Broxburn, Scotland: Lomond Books, Ltd.  (p.6.) </a:t>
            </a:r>
          </a:p>
        </p:txBody>
      </p:sp>
    </p:spTree>
    <p:extLst>
      <p:ext uri="{BB962C8B-B14F-4D97-AF65-F5344CB8AC3E}">
        <p14:creationId xmlns:p14="http://schemas.microsoft.com/office/powerpoint/2010/main" val="154076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a:xfrm>
            <a:off x="1295400" y="2121158"/>
            <a:ext cx="4572000" cy="3810001"/>
          </a:xfrm>
        </p:spPr>
        <p:txBody>
          <a:bodyPr/>
          <a:lstStyle/>
          <a:p>
            <a:r>
              <a:rPr lang="en-US" b="1" dirty="0"/>
              <a:t>12</a:t>
            </a:r>
            <a:r>
              <a:rPr lang="en-US" dirty="0"/>
              <a:t>.  Ensure that the item stem clearly defines a single problem.</a:t>
            </a:r>
          </a:p>
          <a:p>
            <a:pPr marL="0" indent="0">
              <a:buNone/>
            </a:pPr>
            <a:endParaRPr lang="en-US" dirty="0"/>
          </a:p>
        </p:txBody>
      </p:sp>
      <p:sp>
        <p:nvSpPr>
          <p:cNvPr id="4" name="Content Placeholder 3"/>
          <p:cNvSpPr>
            <a:spLocks noGrp="1"/>
          </p:cNvSpPr>
          <p:nvPr>
            <p:ph sz="half" idx="2"/>
          </p:nvPr>
        </p:nvSpPr>
        <p:spPr>
          <a:xfrm>
            <a:off x="6324600" y="2121158"/>
            <a:ext cx="4572000" cy="3670042"/>
          </a:xfrm>
        </p:spPr>
        <p:txBody>
          <a:bodyPr/>
          <a:lstStyle/>
          <a:p>
            <a:pPr marL="0" indent="0">
              <a:buNone/>
            </a:pPr>
            <a:r>
              <a:rPr lang="en-US" dirty="0"/>
              <a:t>Test items should be based on a single concept, objective, idea, or procedure.  Should an examinee answer a item with complex construction incorrectly, it will be unclear to the instructor which concepts were missed.</a:t>
            </a:r>
          </a:p>
          <a:p>
            <a:pPr marL="0" indent="0">
              <a:buNone/>
            </a:pPr>
            <a:r>
              <a:rPr lang="en-US" dirty="0"/>
              <a:t>Complex procedures can be assessed with a battery of test items.</a:t>
            </a:r>
          </a:p>
        </p:txBody>
      </p:sp>
      <p:sp>
        <p:nvSpPr>
          <p:cNvPr id="5" name="TextBox 4"/>
          <p:cNvSpPr txBox="1"/>
          <p:nvPr/>
        </p:nvSpPr>
        <p:spPr>
          <a:xfrm>
            <a:off x="1295400" y="1646238"/>
            <a:ext cx="9601200" cy="369332"/>
          </a:xfrm>
          <a:prstGeom prst="rect">
            <a:avLst/>
          </a:prstGeom>
          <a:noFill/>
        </p:spPr>
        <p:txBody>
          <a:bodyPr wrap="square" rtlCol="0">
            <a:spAutoFit/>
          </a:bodyPr>
          <a:lstStyle/>
          <a:p>
            <a:pPr algn="ctr"/>
            <a:r>
              <a:rPr lang="en-US" b="1" dirty="0"/>
              <a:t>Item Stem Guidelines</a:t>
            </a:r>
          </a:p>
        </p:txBody>
      </p:sp>
    </p:spTree>
    <p:extLst>
      <p:ext uri="{BB962C8B-B14F-4D97-AF65-F5344CB8AC3E}">
        <p14:creationId xmlns:p14="http://schemas.microsoft.com/office/powerpoint/2010/main" val="165985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a:xfrm>
            <a:off x="1295400" y="2148468"/>
            <a:ext cx="4572000" cy="3810001"/>
          </a:xfrm>
        </p:spPr>
        <p:txBody>
          <a:bodyPr/>
          <a:lstStyle/>
          <a:p>
            <a:r>
              <a:rPr lang="en-US" b="1" dirty="0"/>
              <a:t>13</a:t>
            </a:r>
            <a:r>
              <a:rPr lang="en-US" dirty="0"/>
              <a:t>.  Ensure that the item stem is free of all irrelevant material.</a:t>
            </a:r>
          </a:p>
          <a:p>
            <a:pPr marL="0" indent="0">
              <a:buNone/>
            </a:pPr>
            <a:endParaRPr lang="en-US" dirty="0"/>
          </a:p>
        </p:txBody>
      </p:sp>
      <p:sp>
        <p:nvSpPr>
          <p:cNvPr id="4" name="Content Placeholder 3"/>
          <p:cNvSpPr>
            <a:spLocks noGrp="1"/>
          </p:cNvSpPr>
          <p:nvPr>
            <p:ph sz="half" idx="2"/>
          </p:nvPr>
        </p:nvSpPr>
        <p:spPr>
          <a:xfrm>
            <a:off x="6324600" y="2135419"/>
            <a:ext cx="4572000" cy="3810001"/>
          </a:xfrm>
        </p:spPr>
        <p:txBody>
          <a:bodyPr>
            <a:normAutofit/>
          </a:bodyPr>
          <a:lstStyle/>
          <a:p>
            <a:pPr marL="0" indent="0">
              <a:buNone/>
            </a:pPr>
            <a:r>
              <a:rPr lang="en-US" sz="1600" dirty="0"/>
              <a:t>Psychometricians can occasionally be in disagreement over how best to approach a measurement issue.  However, most would likely agree that </a:t>
            </a:r>
            <a:r>
              <a:rPr lang="en-US" sz="1600" dirty="0">
                <a:solidFill>
                  <a:srgbClr val="FF0000"/>
                </a:solidFill>
              </a:rPr>
              <a:t>one way of increasing test reliability would be to</a:t>
            </a:r>
          </a:p>
          <a:p>
            <a:pPr marL="0" indent="0">
              <a:buNone/>
            </a:pPr>
            <a:r>
              <a:rPr lang="en-US" sz="1600" dirty="0"/>
              <a:t>     A) increase test length.</a:t>
            </a:r>
          </a:p>
          <a:p>
            <a:pPr marL="0" indent="0">
              <a:buNone/>
            </a:pPr>
            <a:r>
              <a:rPr lang="en-US" sz="1600" dirty="0"/>
              <a:t>     B) increase the number of item distractors.</a:t>
            </a:r>
          </a:p>
          <a:p>
            <a:pPr marL="0" indent="0">
              <a:spcBef>
                <a:spcPts val="0"/>
              </a:spcBef>
              <a:buNone/>
            </a:pPr>
            <a:r>
              <a:rPr lang="en-US" sz="1600" dirty="0"/>
              <a:t>     </a:t>
            </a:r>
          </a:p>
          <a:p>
            <a:pPr marL="0" indent="0">
              <a:spcBef>
                <a:spcPts val="0"/>
              </a:spcBef>
              <a:buNone/>
            </a:pPr>
            <a:r>
              <a:rPr lang="en-US" sz="1600" dirty="0"/>
              <a:t>     C) perform a check for differential item</a:t>
            </a:r>
          </a:p>
          <a:p>
            <a:pPr marL="0" indent="0">
              <a:spcBef>
                <a:spcPts val="0"/>
              </a:spcBef>
              <a:buNone/>
            </a:pPr>
            <a:r>
              <a:rPr lang="en-US" sz="1600" dirty="0"/>
              <a:t>          functioning (DIF).</a:t>
            </a:r>
          </a:p>
          <a:p>
            <a:pPr marL="0" indent="0">
              <a:spcBef>
                <a:spcPts val="0"/>
              </a:spcBef>
              <a:buNone/>
            </a:pPr>
            <a:endParaRPr lang="en-US" sz="1600" dirty="0"/>
          </a:p>
          <a:p>
            <a:pPr marL="0" indent="0">
              <a:spcBef>
                <a:spcPts val="0"/>
              </a:spcBef>
              <a:buNone/>
            </a:pPr>
            <a:r>
              <a:rPr lang="en-US" sz="1600" dirty="0"/>
              <a:t>     D) subject the test results to an IRT-based</a:t>
            </a:r>
          </a:p>
          <a:p>
            <a:pPr marL="0" indent="0">
              <a:spcBef>
                <a:spcPts val="0"/>
              </a:spcBef>
              <a:buNone/>
            </a:pPr>
            <a:r>
              <a:rPr lang="en-US" sz="1600" dirty="0"/>
              <a:t>          method of analysis.</a:t>
            </a:r>
          </a:p>
          <a:p>
            <a:pPr marL="0" indent="0">
              <a:buNone/>
            </a:pPr>
            <a:endParaRPr lang="en-US" sz="1600" dirty="0"/>
          </a:p>
        </p:txBody>
      </p:sp>
      <p:sp>
        <p:nvSpPr>
          <p:cNvPr id="5" name="TextBox 4"/>
          <p:cNvSpPr txBox="1"/>
          <p:nvPr/>
        </p:nvSpPr>
        <p:spPr>
          <a:xfrm>
            <a:off x="1295400" y="1602536"/>
            <a:ext cx="9601200" cy="369332"/>
          </a:xfrm>
          <a:prstGeom prst="rect">
            <a:avLst/>
          </a:prstGeom>
          <a:noFill/>
        </p:spPr>
        <p:txBody>
          <a:bodyPr wrap="square" rtlCol="0">
            <a:spAutoFit/>
          </a:bodyPr>
          <a:lstStyle/>
          <a:p>
            <a:pPr algn="ctr"/>
            <a:r>
              <a:rPr lang="en-US" b="1" dirty="0"/>
              <a:t>Item Stem Guidelines</a:t>
            </a:r>
          </a:p>
        </p:txBody>
      </p:sp>
    </p:spTree>
    <p:extLst>
      <p:ext uri="{BB962C8B-B14F-4D97-AF65-F5344CB8AC3E}">
        <p14:creationId xmlns:p14="http://schemas.microsoft.com/office/powerpoint/2010/main" val="242081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a:xfrm>
            <a:off x="1295400" y="2062976"/>
            <a:ext cx="4572000" cy="3806283"/>
          </a:xfrm>
        </p:spPr>
        <p:txBody>
          <a:bodyPr>
            <a:normAutofit/>
          </a:bodyPr>
          <a:lstStyle/>
          <a:p>
            <a:r>
              <a:rPr lang="en-US" b="1" dirty="0"/>
              <a:t>14</a:t>
            </a:r>
            <a:r>
              <a:rPr lang="en-US" dirty="0"/>
              <a:t>.  Ensure that the item stem is free of grammatical and semantic clues to the correct answer.</a:t>
            </a:r>
          </a:p>
          <a:p>
            <a:pPr marL="0" indent="0">
              <a:buNone/>
            </a:pPr>
            <a:endParaRPr lang="en-US" dirty="0"/>
          </a:p>
        </p:txBody>
      </p:sp>
      <p:sp>
        <p:nvSpPr>
          <p:cNvPr id="4" name="Content Placeholder 3"/>
          <p:cNvSpPr>
            <a:spLocks noGrp="1"/>
          </p:cNvSpPr>
          <p:nvPr>
            <p:ph sz="half" idx="2"/>
          </p:nvPr>
        </p:nvSpPr>
        <p:spPr>
          <a:xfrm>
            <a:off x="6324600" y="2059258"/>
            <a:ext cx="4572000" cy="3810001"/>
          </a:xfrm>
        </p:spPr>
        <p:txBody>
          <a:bodyPr>
            <a:normAutofit/>
          </a:bodyPr>
          <a:lstStyle/>
          <a:p>
            <a:pPr marL="0" indent="0">
              <a:lnSpc>
                <a:spcPct val="100000"/>
              </a:lnSpc>
              <a:spcBef>
                <a:spcPts val="600"/>
              </a:spcBef>
              <a:buNone/>
            </a:pPr>
            <a:r>
              <a:rPr lang="en-US" dirty="0"/>
              <a:t>In music theory, the </a:t>
            </a:r>
            <a:r>
              <a:rPr lang="en-US" i="1" dirty="0"/>
              <a:t>Circle of Fifths</a:t>
            </a:r>
            <a:r>
              <a:rPr lang="en-US" dirty="0"/>
              <a:t> is related to the</a:t>
            </a:r>
          </a:p>
          <a:p>
            <a:pPr marL="0" indent="0">
              <a:lnSpc>
                <a:spcPct val="100000"/>
              </a:lnSpc>
              <a:spcBef>
                <a:spcPts val="600"/>
              </a:spcBef>
              <a:buNone/>
            </a:pPr>
            <a:endParaRPr lang="en-US" dirty="0"/>
          </a:p>
          <a:p>
            <a:pPr marL="228600" lvl="1" indent="0">
              <a:lnSpc>
                <a:spcPct val="100000"/>
              </a:lnSpc>
              <a:spcBef>
                <a:spcPts val="0"/>
              </a:spcBef>
              <a:buClrTx/>
              <a:buNone/>
            </a:pPr>
            <a:r>
              <a:rPr lang="en-US" dirty="0"/>
              <a:t>A) violins.</a:t>
            </a:r>
          </a:p>
          <a:p>
            <a:pPr marL="571500" lvl="1" indent="-342900">
              <a:lnSpc>
                <a:spcPct val="100000"/>
              </a:lnSpc>
              <a:spcBef>
                <a:spcPts val="0"/>
              </a:spcBef>
              <a:buAutoNum type="alphaUcParenR"/>
            </a:pPr>
            <a:endParaRPr lang="en-US" dirty="0"/>
          </a:p>
          <a:p>
            <a:pPr marL="228600" lvl="1" indent="0">
              <a:lnSpc>
                <a:spcPct val="100000"/>
              </a:lnSpc>
              <a:spcBef>
                <a:spcPts val="0"/>
              </a:spcBef>
              <a:buNone/>
            </a:pPr>
            <a:r>
              <a:rPr lang="en-US" dirty="0"/>
              <a:t>B) pianos have 88 keys.</a:t>
            </a:r>
          </a:p>
          <a:p>
            <a:pPr marL="228600" lvl="1" indent="0">
              <a:lnSpc>
                <a:spcPct val="100000"/>
              </a:lnSpc>
              <a:spcBef>
                <a:spcPts val="0"/>
              </a:spcBef>
              <a:buNone/>
            </a:pPr>
            <a:endParaRPr lang="en-US" dirty="0"/>
          </a:p>
          <a:p>
            <a:pPr marL="228600" lvl="1" indent="0">
              <a:lnSpc>
                <a:spcPct val="100000"/>
              </a:lnSpc>
              <a:spcBef>
                <a:spcPts val="0"/>
              </a:spcBef>
              <a:buNone/>
            </a:pPr>
            <a:r>
              <a:rPr lang="en-US" dirty="0"/>
              <a:t>C) orchestras seat musicians in groups</a:t>
            </a:r>
            <a:br>
              <a:rPr lang="en-US" dirty="0"/>
            </a:br>
            <a:r>
              <a:rPr lang="en-US" dirty="0"/>
              <a:t>     of five, in a circle configuration.</a:t>
            </a:r>
          </a:p>
          <a:p>
            <a:pPr marL="228600" lvl="1" indent="0">
              <a:lnSpc>
                <a:spcPct val="100000"/>
              </a:lnSpc>
              <a:spcBef>
                <a:spcPts val="0"/>
              </a:spcBef>
              <a:buNone/>
            </a:pPr>
            <a:endParaRPr lang="en-US" dirty="0"/>
          </a:p>
          <a:p>
            <a:pPr marL="228600" lvl="1" indent="0">
              <a:lnSpc>
                <a:spcPct val="110000"/>
              </a:lnSpc>
              <a:spcBef>
                <a:spcPts val="0"/>
              </a:spcBef>
              <a:buNone/>
            </a:pPr>
            <a:r>
              <a:rPr lang="en-US" dirty="0">
                <a:solidFill>
                  <a:srgbClr val="2D2E2D"/>
                </a:solidFill>
              </a:rPr>
              <a:t>D) relationship among the 12 tones of</a:t>
            </a:r>
            <a:br>
              <a:rPr lang="en-US" dirty="0">
                <a:solidFill>
                  <a:srgbClr val="2D2E2D"/>
                </a:solidFill>
              </a:rPr>
            </a:br>
            <a:r>
              <a:rPr lang="en-US" dirty="0">
                <a:solidFill>
                  <a:srgbClr val="2D2E2D"/>
                </a:solidFill>
              </a:rPr>
              <a:t>     the chromatic scale.</a:t>
            </a:r>
            <a:endParaRPr lang="en-US" dirty="0"/>
          </a:p>
        </p:txBody>
      </p:sp>
      <p:sp>
        <p:nvSpPr>
          <p:cNvPr id="5" name="TextBox 4"/>
          <p:cNvSpPr txBox="1"/>
          <p:nvPr/>
        </p:nvSpPr>
        <p:spPr>
          <a:xfrm>
            <a:off x="1295400" y="1602536"/>
            <a:ext cx="9601200" cy="369332"/>
          </a:xfrm>
          <a:prstGeom prst="rect">
            <a:avLst/>
          </a:prstGeom>
          <a:noFill/>
        </p:spPr>
        <p:txBody>
          <a:bodyPr wrap="square" rtlCol="0">
            <a:spAutoFit/>
          </a:bodyPr>
          <a:lstStyle/>
          <a:p>
            <a:pPr algn="ctr"/>
            <a:r>
              <a:rPr lang="en-US" b="1" dirty="0"/>
              <a:t>Item Stem Guidelines</a:t>
            </a:r>
          </a:p>
        </p:txBody>
      </p:sp>
    </p:spTree>
    <p:extLst>
      <p:ext uri="{BB962C8B-B14F-4D97-AF65-F5344CB8AC3E}">
        <p14:creationId xmlns:p14="http://schemas.microsoft.com/office/powerpoint/2010/main" val="112120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a:xfrm>
            <a:off x="1295400" y="2149150"/>
            <a:ext cx="4572000" cy="3810001"/>
          </a:xfrm>
        </p:spPr>
        <p:txBody>
          <a:bodyPr/>
          <a:lstStyle/>
          <a:p>
            <a:r>
              <a:rPr lang="en-US" b="1" dirty="0"/>
              <a:t>15</a:t>
            </a:r>
            <a:r>
              <a:rPr lang="en-US" dirty="0"/>
              <a:t>.  Avoid the use of negative words when possible ("not", "except", "incorrect", etc.).  Underline, bold, or highlight negative words when their use is necessary.</a:t>
            </a:r>
          </a:p>
          <a:p>
            <a:pPr marL="0" indent="0">
              <a:buNone/>
            </a:pPr>
            <a:endParaRPr lang="en-US" dirty="0"/>
          </a:p>
        </p:txBody>
      </p:sp>
      <p:sp>
        <p:nvSpPr>
          <p:cNvPr id="4" name="Content Placeholder 3"/>
          <p:cNvSpPr>
            <a:spLocks noGrp="1"/>
          </p:cNvSpPr>
          <p:nvPr>
            <p:ph sz="half" idx="2"/>
          </p:nvPr>
        </p:nvSpPr>
        <p:spPr>
          <a:xfrm>
            <a:off x="6324600" y="2160115"/>
            <a:ext cx="4572000" cy="3810001"/>
          </a:xfrm>
        </p:spPr>
        <p:txBody>
          <a:bodyPr/>
          <a:lstStyle/>
          <a:p>
            <a:pPr marL="0" indent="0">
              <a:buNone/>
            </a:pPr>
            <a:r>
              <a:rPr lang="en-US" dirty="0"/>
              <a:t>Which one of the following is </a:t>
            </a:r>
            <a:r>
              <a:rPr lang="en-US" b="1" dirty="0"/>
              <a:t>NOT</a:t>
            </a:r>
            <a:r>
              <a:rPr lang="en-US" dirty="0"/>
              <a:t> a test security concern?</a:t>
            </a:r>
          </a:p>
          <a:p>
            <a:pPr marL="0" indent="0">
              <a:lnSpc>
                <a:spcPct val="100000"/>
              </a:lnSpc>
              <a:buNone/>
            </a:pPr>
            <a:r>
              <a:rPr lang="en-US" dirty="0"/>
              <a:t>          A) Examinee identity</a:t>
            </a:r>
          </a:p>
          <a:p>
            <a:pPr marL="0" indent="0">
              <a:lnSpc>
                <a:spcPct val="100000"/>
              </a:lnSpc>
              <a:buNone/>
            </a:pPr>
            <a:r>
              <a:rPr lang="en-US" dirty="0"/>
              <a:t>          B) Examinee collusion</a:t>
            </a:r>
          </a:p>
          <a:p>
            <a:pPr marL="0" indent="0">
              <a:lnSpc>
                <a:spcPct val="100000"/>
              </a:lnSpc>
              <a:buNone/>
            </a:pPr>
            <a:r>
              <a:rPr lang="en-US" dirty="0"/>
              <a:t>          C) Test item exposure and item 	  bank size</a:t>
            </a:r>
          </a:p>
          <a:p>
            <a:pPr marL="0" indent="0">
              <a:lnSpc>
                <a:spcPct val="100000"/>
              </a:lnSpc>
              <a:buNone/>
            </a:pPr>
            <a:r>
              <a:rPr lang="en-US" dirty="0"/>
              <a:t>          D) Publication of test content  	  outline 	</a:t>
            </a:r>
          </a:p>
        </p:txBody>
      </p:sp>
      <p:sp>
        <p:nvSpPr>
          <p:cNvPr id="5" name="TextBox 4"/>
          <p:cNvSpPr txBox="1"/>
          <p:nvPr/>
        </p:nvSpPr>
        <p:spPr>
          <a:xfrm>
            <a:off x="1295400" y="1646238"/>
            <a:ext cx="9601200" cy="369332"/>
          </a:xfrm>
          <a:prstGeom prst="rect">
            <a:avLst/>
          </a:prstGeom>
          <a:noFill/>
        </p:spPr>
        <p:txBody>
          <a:bodyPr wrap="square" rtlCol="0">
            <a:spAutoFit/>
          </a:bodyPr>
          <a:lstStyle/>
          <a:p>
            <a:pPr algn="ctr"/>
            <a:r>
              <a:rPr lang="en-US" b="1" dirty="0"/>
              <a:t>Item Stem Guidelines</a:t>
            </a:r>
          </a:p>
        </p:txBody>
      </p:sp>
    </p:spTree>
    <p:extLst>
      <p:ext uri="{BB962C8B-B14F-4D97-AF65-F5344CB8AC3E}">
        <p14:creationId xmlns:p14="http://schemas.microsoft.com/office/powerpoint/2010/main" val="424732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a:xfrm>
            <a:off x="1295400" y="2251786"/>
            <a:ext cx="4572000" cy="3810001"/>
          </a:xfrm>
        </p:spPr>
        <p:txBody>
          <a:bodyPr>
            <a:normAutofit/>
          </a:bodyPr>
          <a:lstStyle/>
          <a:p>
            <a:r>
              <a:rPr lang="en-US" b="1" dirty="0"/>
              <a:t>16</a:t>
            </a:r>
            <a:r>
              <a:rPr lang="en-US" dirty="0"/>
              <a:t>.  Avoid the use of double negatives.</a:t>
            </a:r>
          </a:p>
          <a:p>
            <a:pPr marL="0" indent="0">
              <a:buNone/>
            </a:pPr>
            <a:endParaRPr lang="en-US" dirty="0"/>
          </a:p>
        </p:txBody>
      </p:sp>
      <p:sp>
        <p:nvSpPr>
          <p:cNvPr id="4" name="Content Placeholder 3"/>
          <p:cNvSpPr>
            <a:spLocks noGrp="1"/>
          </p:cNvSpPr>
          <p:nvPr>
            <p:ph sz="half" idx="2"/>
          </p:nvPr>
        </p:nvSpPr>
        <p:spPr>
          <a:xfrm>
            <a:off x="6324600" y="2251787"/>
            <a:ext cx="4572000" cy="3810001"/>
          </a:xfrm>
        </p:spPr>
        <p:txBody>
          <a:bodyPr>
            <a:normAutofit lnSpcReduction="10000"/>
          </a:bodyPr>
          <a:lstStyle/>
          <a:p>
            <a:pPr marL="0" indent="0">
              <a:buNone/>
            </a:pPr>
            <a:r>
              <a:rPr lang="en-US" dirty="0"/>
              <a:t>Which one of the following practices is </a:t>
            </a:r>
            <a:r>
              <a:rPr lang="en-US" b="1" dirty="0"/>
              <a:t>NOT</a:t>
            </a:r>
            <a:r>
              <a:rPr lang="en-US" dirty="0"/>
              <a:t> inappropriate when performing venipuncture?</a:t>
            </a:r>
          </a:p>
          <a:p>
            <a:pPr marL="0" indent="0">
              <a:spcBef>
                <a:spcPts val="600"/>
              </a:spcBef>
              <a:buNone/>
            </a:pPr>
            <a:endParaRPr lang="en-US" dirty="0"/>
          </a:p>
          <a:p>
            <a:pPr marL="0" indent="0">
              <a:lnSpc>
                <a:spcPct val="100000"/>
              </a:lnSpc>
              <a:spcBef>
                <a:spcPts val="600"/>
              </a:spcBef>
              <a:buNone/>
            </a:pPr>
            <a:r>
              <a:rPr lang="en-US" dirty="0"/>
              <a:t>	A) Asking patient’s date of 	     birth </a:t>
            </a:r>
          </a:p>
          <a:p>
            <a:pPr marL="0" indent="0">
              <a:lnSpc>
                <a:spcPct val="100000"/>
              </a:lnSpc>
              <a:spcBef>
                <a:spcPts val="600"/>
              </a:spcBef>
              <a:buNone/>
            </a:pPr>
            <a:r>
              <a:rPr lang="en-US" dirty="0"/>
              <a:t>	B) Use of a non-sterile 	  	     collection device</a:t>
            </a:r>
          </a:p>
          <a:p>
            <a:pPr marL="0" indent="0">
              <a:lnSpc>
                <a:spcPct val="100000"/>
              </a:lnSpc>
              <a:spcBef>
                <a:spcPts val="600"/>
              </a:spcBef>
              <a:buNone/>
            </a:pPr>
            <a:r>
              <a:rPr lang="en-US" dirty="0"/>
              <a:t>	C) Not releasing the tourniquet 	     after five minutes</a:t>
            </a:r>
          </a:p>
          <a:p>
            <a:pPr marL="0" indent="0">
              <a:lnSpc>
                <a:spcPct val="100000"/>
              </a:lnSpc>
              <a:spcBef>
                <a:spcPts val="600"/>
              </a:spcBef>
              <a:buNone/>
            </a:pPr>
            <a:r>
              <a:rPr lang="en-US" dirty="0"/>
              <a:t>	D) Employing reverse order of 	     draw</a:t>
            </a:r>
          </a:p>
        </p:txBody>
      </p:sp>
      <p:sp>
        <p:nvSpPr>
          <p:cNvPr id="5" name="TextBox 4"/>
          <p:cNvSpPr txBox="1"/>
          <p:nvPr/>
        </p:nvSpPr>
        <p:spPr>
          <a:xfrm>
            <a:off x="1295400" y="1764346"/>
            <a:ext cx="9601200" cy="369332"/>
          </a:xfrm>
          <a:prstGeom prst="rect">
            <a:avLst/>
          </a:prstGeom>
          <a:noFill/>
        </p:spPr>
        <p:txBody>
          <a:bodyPr wrap="square" rtlCol="0">
            <a:spAutoFit/>
          </a:bodyPr>
          <a:lstStyle/>
          <a:p>
            <a:pPr algn="ctr"/>
            <a:r>
              <a:rPr lang="en-US" b="1" dirty="0"/>
              <a:t>Item Stem Guidelines</a:t>
            </a:r>
          </a:p>
        </p:txBody>
      </p:sp>
    </p:spTree>
    <p:extLst>
      <p:ext uri="{BB962C8B-B14F-4D97-AF65-F5344CB8AC3E}">
        <p14:creationId xmlns:p14="http://schemas.microsoft.com/office/powerpoint/2010/main" val="246999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Foundations and considerations for good assessments</a:t>
            </a:r>
          </a:p>
          <a:p>
            <a:r>
              <a:rPr lang="en-US" dirty="0"/>
              <a:t>Rules of good form for multiple-choice questions (MCQs)</a:t>
            </a:r>
          </a:p>
          <a:p>
            <a:r>
              <a:rPr lang="en-US" dirty="0"/>
              <a:t>Writing items to different cognitive levels</a:t>
            </a:r>
          </a:p>
          <a:p>
            <a:r>
              <a:rPr lang="en-US" dirty="0"/>
              <a:t>Employing psychometric analyses to evaluate and refine MCQs</a:t>
            </a:r>
          </a:p>
          <a:p>
            <a:r>
              <a:rPr lang="en-US" dirty="0"/>
              <a:t>Test security</a:t>
            </a:r>
          </a:p>
          <a:p>
            <a:endParaRPr lang="en-US" dirty="0"/>
          </a:p>
        </p:txBody>
      </p:sp>
    </p:spTree>
    <p:extLst>
      <p:ext uri="{BB962C8B-B14F-4D97-AF65-F5344CB8AC3E}">
        <p14:creationId xmlns:p14="http://schemas.microsoft.com/office/powerpoint/2010/main" val="401468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a:xfrm>
            <a:off x="1295400" y="2349189"/>
            <a:ext cx="4572000" cy="3810001"/>
          </a:xfrm>
        </p:spPr>
        <p:txBody>
          <a:bodyPr/>
          <a:lstStyle/>
          <a:p>
            <a:r>
              <a:rPr lang="en-US" b="1" dirty="0"/>
              <a:t>17</a:t>
            </a:r>
            <a:r>
              <a:rPr lang="en-US" dirty="0"/>
              <a:t>. Avoid overlapping answer options.</a:t>
            </a:r>
          </a:p>
          <a:p>
            <a:endParaRPr lang="en-US" dirty="0"/>
          </a:p>
          <a:p>
            <a:endParaRPr lang="en-US" dirty="0"/>
          </a:p>
          <a:p>
            <a:endParaRPr lang="en-US" dirty="0"/>
          </a:p>
          <a:p>
            <a:pPr marL="0" indent="0">
              <a:buNone/>
            </a:pPr>
            <a:endParaRPr lang="en-US" dirty="0"/>
          </a:p>
        </p:txBody>
      </p:sp>
      <p:sp>
        <p:nvSpPr>
          <p:cNvPr id="4" name="Content Placeholder 3"/>
          <p:cNvSpPr>
            <a:spLocks noGrp="1"/>
          </p:cNvSpPr>
          <p:nvPr>
            <p:ph sz="half" idx="2"/>
          </p:nvPr>
        </p:nvSpPr>
        <p:spPr>
          <a:xfrm>
            <a:off x="6324600" y="2349188"/>
            <a:ext cx="4572000" cy="3810001"/>
          </a:xfrm>
        </p:spPr>
        <p:txBody>
          <a:bodyPr/>
          <a:lstStyle/>
          <a:p>
            <a:pPr marL="0" indent="0">
              <a:buNone/>
            </a:pPr>
            <a:r>
              <a:rPr lang="en-US" dirty="0"/>
              <a:t>The normal respiration rate for an adult at rest is _______ breaths per minute.</a:t>
            </a:r>
          </a:p>
          <a:p>
            <a:pPr marL="0" indent="0">
              <a:buNone/>
            </a:pPr>
            <a:r>
              <a:rPr lang="en-US" dirty="0"/>
              <a:t>       A) 12 to 20 </a:t>
            </a:r>
          </a:p>
          <a:p>
            <a:pPr marL="0" indent="0">
              <a:buNone/>
            </a:pPr>
            <a:r>
              <a:rPr lang="en-US" dirty="0"/>
              <a:t>       B) </a:t>
            </a:r>
            <a:r>
              <a:rPr lang="en-US" dirty="0">
                <a:solidFill>
                  <a:srgbClr val="FF0000"/>
                </a:solidFill>
              </a:rPr>
              <a:t>13 to 19</a:t>
            </a:r>
          </a:p>
          <a:p>
            <a:pPr marL="0" indent="0">
              <a:buNone/>
            </a:pPr>
            <a:r>
              <a:rPr lang="en-US" dirty="0"/>
              <a:t>       C) </a:t>
            </a:r>
            <a:r>
              <a:rPr lang="en-US" dirty="0">
                <a:solidFill>
                  <a:srgbClr val="FF0000"/>
                </a:solidFill>
              </a:rPr>
              <a:t>10 to 20</a:t>
            </a:r>
          </a:p>
          <a:p>
            <a:pPr marL="0" indent="0">
              <a:buNone/>
            </a:pPr>
            <a:r>
              <a:rPr lang="en-US" dirty="0"/>
              <a:t>       D) 22 to 26</a:t>
            </a:r>
          </a:p>
          <a:p>
            <a:pPr marL="0" lvl="0" indent="0">
              <a:buClr>
                <a:srgbClr val="D15A3E">
                  <a:lumMod val="75000"/>
                </a:srgbClr>
              </a:buClr>
              <a:buNone/>
            </a:pPr>
            <a:endParaRPr lang="en-US" sz="1000" dirty="0">
              <a:solidFill>
                <a:srgbClr val="2D2E2D"/>
              </a:solidFill>
            </a:endParaRPr>
          </a:p>
          <a:p>
            <a:pPr marL="0" lvl="0" indent="0">
              <a:buClr>
                <a:srgbClr val="D15A3E">
                  <a:lumMod val="75000"/>
                </a:srgbClr>
              </a:buClr>
              <a:buNone/>
            </a:pPr>
            <a:r>
              <a:rPr lang="en-US" sz="1000" dirty="0">
                <a:solidFill>
                  <a:srgbClr val="2D2E2D"/>
                </a:solidFill>
              </a:rPr>
              <a:t>	(Adults, 16-20 breaths per minute: </a:t>
            </a:r>
            <a:r>
              <a:rPr lang="en-US" sz="1000" i="1" dirty="0">
                <a:solidFill>
                  <a:srgbClr val="2D2E2D"/>
                </a:solidFill>
              </a:rPr>
              <a:t>Medscape.com)</a:t>
            </a:r>
          </a:p>
          <a:p>
            <a:pPr marL="0" indent="0">
              <a:buNone/>
            </a:pPr>
            <a:endParaRPr lang="en-US" dirty="0"/>
          </a:p>
        </p:txBody>
      </p:sp>
      <p:sp>
        <p:nvSpPr>
          <p:cNvPr id="5" name="TextBox 4"/>
          <p:cNvSpPr txBox="1"/>
          <p:nvPr/>
        </p:nvSpPr>
        <p:spPr>
          <a:xfrm>
            <a:off x="858416" y="1720154"/>
            <a:ext cx="10038184" cy="369332"/>
          </a:xfrm>
          <a:prstGeom prst="rect">
            <a:avLst/>
          </a:prstGeom>
          <a:noFill/>
        </p:spPr>
        <p:txBody>
          <a:bodyPr wrap="square" rtlCol="0">
            <a:spAutoFit/>
          </a:bodyPr>
          <a:lstStyle/>
          <a:p>
            <a:pPr algn="ctr"/>
            <a:r>
              <a:rPr lang="en-US" b="1" dirty="0"/>
              <a:t>Response Option Guidelines </a:t>
            </a:r>
            <a:r>
              <a:rPr lang="en-US" b="1" i="1" dirty="0"/>
              <a:t>(“Options” include all distractors and the keyed response)</a:t>
            </a:r>
          </a:p>
        </p:txBody>
      </p:sp>
    </p:spTree>
    <p:extLst>
      <p:ext uri="{BB962C8B-B14F-4D97-AF65-F5344CB8AC3E}">
        <p14:creationId xmlns:p14="http://schemas.microsoft.com/office/powerpoint/2010/main" val="407932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a:xfrm>
            <a:off x="1295400" y="2261116"/>
            <a:ext cx="4572000" cy="3810001"/>
          </a:xfrm>
        </p:spPr>
        <p:txBody>
          <a:bodyPr/>
          <a:lstStyle/>
          <a:p>
            <a:r>
              <a:rPr lang="en-US" b="1" dirty="0"/>
              <a:t>18.</a:t>
            </a:r>
            <a:r>
              <a:rPr lang="en-US" dirty="0"/>
              <a:t> Include only one clearly correct answer in the options. </a:t>
            </a:r>
          </a:p>
        </p:txBody>
      </p:sp>
      <p:sp>
        <p:nvSpPr>
          <p:cNvPr id="4" name="Content Placeholder 3"/>
          <p:cNvSpPr>
            <a:spLocks noGrp="1"/>
          </p:cNvSpPr>
          <p:nvPr>
            <p:ph sz="half" idx="2"/>
          </p:nvPr>
        </p:nvSpPr>
        <p:spPr>
          <a:xfrm>
            <a:off x="6324600" y="2198913"/>
            <a:ext cx="4572000" cy="3810001"/>
          </a:xfrm>
        </p:spPr>
        <p:txBody>
          <a:bodyPr/>
          <a:lstStyle/>
          <a:p>
            <a:pPr marL="0" indent="0">
              <a:buNone/>
            </a:pPr>
            <a:r>
              <a:rPr lang="en-US" dirty="0"/>
              <a:t>A blurry radiographic image can be the result of</a:t>
            </a:r>
          </a:p>
          <a:p>
            <a:pPr marL="0" indent="0">
              <a:buNone/>
            </a:pPr>
            <a:r>
              <a:rPr lang="en-US" dirty="0"/>
              <a:t>      A) patient movement. </a:t>
            </a:r>
          </a:p>
          <a:p>
            <a:pPr marL="0" indent="0">
              <a:buNone/>
            </a:pPr>
            <a:r>
              <a:rPr lang="en-US" dirty="0"/>
              <a:t>      B) poor operator training.</a:t>
            </a:r>
          </a:p>
          <a:p>
            <a:pPr marL="0" indent="0">
              <a:buNone/>
            </a:pPr>
            <a:r>
              <a:rPr lang="en-US" dirty="0"/>
              <a:t>      C) malfunctioning equipment.</a:t>
            </a:r>
          </a:p>
          <a:p>
            <a:pPr marL="0" indent="0">
              <a:spcBef>
                <a:spcPts val="0"/>
              </a:spcBef>
              <a:buNone/>
            </a:pPr>
            <a:r>
              <a:rPr lang="en-US" dirty="0"/>
              <a:t>      </a:t>
            </a:r>
          </a:p>
          <a:p>
            <a:pPr marL="0" indent="0">
              <a:spcBef>
                <a:spcPts val="0"/>
              </a:spcBef>
              <a:buNone/>
            </a:pPr>
            <a:r>
              <a:rPr lang="en-US" dirty="0"/>
              <a:t>      D) the use of digital imaging </a:t>
            </a:r>
          </a:p>
          <a:p>
            <a:pPr marL="0" indent="0">
              <a:spcBef>
                <a:spcPts val="0"/>
              </a:spcBef>
              <a:buNone/>
            </a:pPr>
            <a:r>
              <a:rPr lang="en-US" dirty="0"/>
              <a:t>           methods.</a:t>
            </a:r>
          </a:p>
          <a:p>
            <a:endParaRPr lang="en-US" dirty="0"/>
          </a:p>
        </p:txBody>
      </p:sp>
      <p:sp>
        <p:nvSpPr>
          <p:cNvPr id="6" name="TextBox 5"/>
          <p:cNvSpPr txBox="1"/>
          <p:nvPr/>
        </p:nvSpPr>
        <p:spPr>
          <a:xfrm>
            <a:off x="858416" y="1710858"/>
            <a:ext cx="10038184" cy="369332"/>
          </a:xfrm>
          <a:prstGeom prst="rect">
            <a:avLst/>
          </a:prstGeom>
          <a:noFill/>
        </p:spPr>
        <p:txBody>
          <a:bodyPr wrap="square" rtlCol="0">
            <a:spAutoFit/>
          </a:bodyPr>
          <a:lstStyle/>
          <a:p>
            <a:pPr algn="ctr"/>
            <a:r>
              <a:rPr lang="en-US" b="1" dirty="0"/>
              <a:t>Response Option Guidelines </a:t>
            </a:r>
            <a:r>
              <a:rPr lang="en-US" b="1" i="1" dirty="0"/>
              <a:t>(“Options” include all distractors and the keyed response)</a:t>
            </a:r>
          </a:p>
        </p:txBody>
      </p:sp>
    </p:spTree>
    <p:extLst>
      <p:ext uri="{BB962C8B-B14F-4D97-AF65-F5344CB8AC3E}">
        <p14:creationId xmlns:p14="http://schemas.microsoft.com/office/powerpoint/2010/main" val="277697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a:xfrm>
            <a:off x="1295400" y="2139817"/>
            <a:ext cx="4572000" cy="3810001"/>
          </a:xfrm>
        </p:spPr>
        <p:txBody>
          <a:bodyPr/>
          <a:lstStyle/>
          <a:p>
            <a:r>
              <a:rPr lang="en-US" b="1" dirty="0"/>
              <a:t>19</a:t>
            </a:r>
            <a:r>
              <a:rPr lang="en-US" dirty="0"/>
              <a:t>.  Ensure that all options are free of irrelevant material.</a:t>
            </a:r>
          </a:p>
          <a:p>
            <a:pPr marL="0" indent="0">
              <a:buNone/>
            </a:pPr>
            <a:endParaRPr lang="en-US" dirty="0"/>
          </a:p>
        </p:txBody>
      </p:sp>
      <p:sp>
        <p:nvSpPr>
          <p:cNvPr id="5" name="TextBox 4"/>
          <p:cNvSpPr txBox="1"/>
          <p:nvPr/>
        </p:nvSpPr>
        <p:spPr>
          <a:xfrm>
            <a:off x="858416" y="1646238"/>
            <a:ext cx="10038184" cy="369332"/>
          </a:xfrm>
          <a:prstGeom prst="rect">
            <a:avLst/>
          </a:prstGeom>
          <a:noFill/>
        </p:spPr>
        <p:txBody>
          <a:bodyPr wrap="square" rtlCol="0">
            <a:spAutoFit/>
          </a:bodyPr>
          <a:lstStyle/>
          <a:p>
            <a:pPr algn="ctr"/>
            <a:r>
              <a:rPr lang="en-US" b="1" dirty="0"/>
              <a:t>Response Option Guidelines </a:t>
            </a:r>
            <a:r>
              <a:rPr lang="en-US" b="1" i="1" dirty="0"/>
              <a:t>(“Options” include all distractors and the keyed response)</a:t>
            </a:r>
          </a:p>
        </p:txBody>
      </p:sp>
      <p:sp>
        <p:nvSpPr>
          <p:cNvPr id="7" name="Content Placeholder 3"/>
          <p:cNvSpPr>
            <a:spLocks noGrp="1"/>
          </p:cNvSpPr>
          <p:nvPr>
            <p:ph sz="half" idx="2"/>
          </p:nvPr>
        </p:nvSpPr>
        <p:spPr>
          <a:xfrm>
            <a:off x="6324600" y="2139816"/>
            <a:ext cx="4572000" cy="3810001"/>
          </a:xfrm>
        </p:spPr>
        <p:txBody>
          <a:bodyPr/>
          <a:lstStyle/>
          <a:p>
            <a:pPr marL="0" indent="0">
              <a:buNone/>
            </a:pPr>
            <a:r>
              <a:rPr lang="en-US" dirty="0"/>
              <a:t>The planet nearest the Sun is </a:t>
            </a:r>
          </a:p>
          <a:p>
            <a:pPr marL="0" indent="0">
              <a:buNone/>
            </a:pPr>
            <a:r>
              <a:rPr lang="en-US" dirty="0"/>
              <a:t>       A) the red planet, Mars.</a:t>
            </a:r>
          </a:p>
          <a:p>
            <a:pPr marL="0" indent="0">
              <a:buNone/>
            </a:pPr>
            <a:r>
              <a:rPr lang="en-US" dirty="0"/>
              <a:t>       B) Earth’s sister planet, Venus.</a:t>
            </a:r>
          </a:p>
          <a:p>
            <a:pPr marL="0" indent="0">
              <a:buNone/>
            </a:pPr>
            <a:r>
              <a:rPr lang="en-US" dirty="0"/>
              <a:t>       C) the windiest planet, Neptune.</a:t>
            </a:r>
          </a:p>
          <a:p>
            <a:pPr marL="0" indent="0">
              <a:buNone/>
            </a:pPr>
            <a:r>
              <a:rPr lang="en-US" dirty="0"/>
              <a:t>       D) second-hottest planet, Mercury.</a:t>
            </a:r>
          </a:p>
        </p:txBody>
      </p:sp>
    </p:spTree>
    <p:extLst>
      <p:ext uri="{BB962C8B-B14F-4D97-AF65-F5344CB8AC3E}">
        <p14:creationId xmlns:p14="http://schemas.microsoft.com/office/powerpoint/2010/main" val="3229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a:xfrm>
            <a:off x="1295400" y="2177140"/>
            <a:ext cx="4572000" cy="3810001"/>
          </a:xfrm>
        </p:spPr>
        <p:txBody>
          <a:bodyPr/>
          <a:lstStyle/>
          <a:p>
            <a:r>
              <a:rPr lang="en-US" b="1" dirty="0"/>
              <a:t>20</a:t>
            </a:r>
            <a:r>
              <a:rPr lang="en-US" dirty="0"/>
              <a:t>.  Remove all repetitive words from the options and include them in the stem.</a:t>
            </a:r>
          </a:p>
          <a:p>
            <a:pPr marL="0" indent="0">
              <a:buNone/>
            </a:pPr>
            <a:endParaRPr lang="en-US" dirty="0"/>
          </a:p>
        </p:txBody>
      </p:sp>
      <p:sp>
        <p:nvSpPr>
          <p:cNvPr id="4" name="Content Placeholder 3"/>
          <p:cNvSpPr>
            <a:spLocks noGrp="1"/>
          </p:cNvSpPr>
          <p:nvPr>
            <p:ph sz="half" idx="2"/>
          </p:nvPr>
        </p:nvSpPr>
        <p:spPr>
          <a:xfrm>
            <a:off x="6324600" y="2177141"/>
            <a:ext cx="4572000" cy="3810001"/>
          </a:xfrm>
        </p:spPr>
        <p:txBody>
          <a:bodyPr/>
          <a:lstStyle/>
          <a:p>
            <a:pPr marL="0" indent="0">
              <a:buNone/>
            </a:pPr>
            <a:r>
              <a:rPr lang="en-US" dirty="0"/>
              <a:t>A child reporting tooth pain</a:t>
            </a:r>
          </a:p>
          <a:p>
            <a:pPr marL="0" indent="0">
              <a:buNone/>
            </a:pPr>
            <a:r>
              <a:rPr lang="en-US" dirty="0"/>
              <a:t>     A) </a:t>
            </a:r>
            <a:r>
              <a:rPr lang="en-US" dirty="0">
                <a:solidFill>
                  <a:srgbClr val="FF0000"/>
                </a:solidFill>
              </a:rPr>
              <a:t>should be taken to </a:t>
            </a:r>
            <a:r>
              <a:rPr lang="en-US" dirty="0"/>
              <a:t>a</a:t>
            </a:r>
            <a:r>
              <a:rPr lang="en-US" dirty="0">
                <a:solidFill>
                  <a:srgbClr val="FF0000"/>
                </a:solidFill>
              </a:rPr>
              <a:t> </a:t>
            </a:r>
            <a:r>
              <a:rPr lang="en-US" dirty="0"/>
              <a:t>dentist.</a:t>
            </a:r>
          </a:p>
          <a:p>
            <a:pPr marL="0" indent="0">
              <a:buNone/>
            </a:pPr>
            <a:r>
              <a:rPr lang="en-US" dirty="0"/>
              <a:t>     B) </a:t>
            </a:r>
            <a:r>
              <a:rPr lang="en-US" dirty="0">
                <a:solidFill>
                  <a:srgbClr val="FF0000"/>
                </a:solidFill>
              </a:rPr>
              <a:t>should be taken to </a:t>
            </a:r>
            <a:r>
              <a:rPr lang="en-US" dirty="0"/>
              <a:t>a</a:t>
            </a:r>
            <a:r>
              <a:rPr lang="en-US" dirty="0">
                <a:solidFill>
                  <a:srgbClr val="FF0000"/>
                </a:solidFill>
              </a:rPr>
              <a:t> </a:t>
            </a:r>
            <a:r>
              <a:rPr lang="en-US" dirty="0"/>
              <a:t>physician.</a:t>
            </a:r>
          </a:p>
          <a:p>
            <a:pPr marL="0" indent="0">
              <a:lnSpc>
                <a:spcPct val="100000"/>
              </a:lnSpc>
              <a:spcBef>
                <a:spcPts val="0"/>
              </a:spcBef>
              <a:buNone/>
            </a:pPr>
            <a:r>
              <a:rPr lang="en-US" dirty="0"/>
              <a:t>     </a:t>
            </a:r>
          </a:p>
          <a:p>
            <a:pPr marL="0" indent="0">
              <a:lnSpc>
                <a:spcPct val="100000"/>
              </a:lnSpc>
              <a:spcBef>
                <a:spcPts val="0"/>
              </a:spcBef>
              <a:buNone/>
            </a:pPr>
            <a:r>
              <a:rPr lang="en-US" dirty="0"/>
              <a:t>     C) </a:t>
            </a:r>
            <a:r>
              <a:rPr lang="en-US" dirty="0">
                <a:solidFill>
                  <a:srgbClr val="FF0000"/>
                </a:solidFill>
              </a:rPr>
              <a:t>should be taken to</a:t>
            </a:r>
            <a:r>
              <a:rPr lang="en-US" dirty="0"/>
              <a:t> an </a:t>
            </a:r>
          </a:p>
          <a:p>
            <a:pPr marL="0" indent="0">
              <a:lnSpc>
                <a:spcPct val="100000"/>
              </a:lnSpc>
              <a:spcBef>
                <a:spcPts val="0"/>
              </a:spcBef>
              <a:buNone/>
            </a:pPr>
            <a:r>
              <a:rPr lang="en-US" dirty="0"/>
              <a:t>          ophthalmologist.</a:t>
            </a:r>
          </a:p>
          <a:p>
            <a:pPr marL="0" indent="0">
              <a:lnSpc>
                <a:spcPct val="100000"/>
              </a:lnSpc>
              <a:spcBef>
                <a:spcPts val="0"/>
              </a:spcBef>
              <a:buNone/>
            </a:pPr>
            <a:r>
              <a:rPr lang="en-US" dirty="0"/>
              <a:t>    </a:t>
            </a:r>
          </a:p>
          <a:p>
            <a:pPr marL="0" indent="0">
              <a:lnSpc>
                <a:spcPct val="100000"/>
              </a:lnSpc>
              <a:spcBef>
                <a:spcPts val="0"/>
              </a:spcBef>
              <a:buNone/>
            </a:pPr>
            <a:r>
              <a:rPr lang="en-US" dirty="0"/>
              <a:t>     D) </a:t>
            </a:r>
            <a:r>
              <a:rPr lang="en-US" dirty="0">
                <a:solidFill>
                  <a:srgbClr val="FF0000"/>
                </a:solidFill>
              </a:rPr>
              <a:t>should be taken to </a:t>
            </a:r>
            <a:r>
              <a:rPr lang="en-US" dirty="0"/>
              <a:t>a </a:t>
            </a:r>
          </a:p>
          <a:p>
            <a:pPr marL="0" indent="0">
              <a:lnSpc>
                <a:spcPct val="100000"/>
              </a:lnSpc>
              <a:spcBef>
                <a:spcPts val="0"/>
              </a:spcBef>
              <a:buNone/>
            </a:pPr>
            <a:r>
              <a:rPr lang="en-US" dirty="0"/>
              <a:t>          otolaryngologist.</a:t>
            </a:r>
          </a:p>
        </p:txBody>
      </p:sp>
      <p:sp>
        <p:nvSpPr>
          <p:cNvPr id="5" name="TextBox 4"/>
          <p:cNvSpPr txBox="1"/>
          <p:nvPr/>
        </p:nvSpPr>
        <p:spPr>
          <a:xfrm>
            <a:off x="858416" y="1646238"/>
            <a:ext cx="10038184" cy="369332"/>
          </a:xfrm>
          <a:prstGeom prst="rect">
            <a:avLst/>
          </a:prstGeom>
          <a:noFill/>
        </p:spPr>
        <p:txBody>
          <a:bodyPr wrap="square" rtlCol="0">
            <a:spAutoFit/>
          </a:bodyPr>
          <a:lstStyle/>
          <a:p>
            <a:pPr algn="ctr"/>
            <a:r>
              <a:rPr lang="en-US" b="1" dirty="0"/>
              <a:t>Response Option Guidelines </a:t>
            </a:r>
            <a:r>
              <a:rPr lang="en-US" b="1" i="1" dirty="0"/>
              <a:t>(“Options” include all distractors and the keyed response)</a:t>
            </a:r>
          </a:p>
        </p:txBody>
      </p:sp>
    </p:spTree>
    <p:extLst>
      <p:ext uri="{BB962C8B-B14F-4D97-AF65-F5344CB8AC3E}">
        <p14:creationId xmlns:p14="http://schemas.microsoft.com/office/powerpoint/2010/main" val="350298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a:xfrm>
            <a:off x="1295400" y="2186472"/>
            <a:ext cx="4572000" cy="3810001"/>
          </a:xfrm>
        </p:spPr>
        <p:txBody>
          <a:bodyPr>
            <a:normAutofit/>
          </a:bodyPr>
          <a:lstStyle/>
          <a:p>
            <a:pPr>
              <a:lnSpc>
                <a:spcPct val="110000"/>
              </a:lnSpc>
            </a:pPr>
            <a:r>
              <a:rPr lang="en-US" b="1" dirty="0"/>
              <a:t>21</a:t>
            </a:r>
            <a:r>
              <a:rPr lang="en-US" dirty="0"/>
              <a:t>.  Ensure that all options are grammatically and semantically compatible with the item stem.</a:t>
            </a:r>
          </a:p>
          <a:p>
            <a:pPr marL="0" indent="0">
              <a:buNone/>
            </a:pPr>
            <a:endParaRPr lang="en-US" dirty="0"/>
          </a:p>
        </p:txBody>
      </p:sp>
      <p:sp>
        <p:nvSpPr>
          <p:cNvPr id="4" name="Content Placeholder 3"/>
          <p:cNvSpPr>
            <a:spLocks noGrp="1"/>
          </p:cNvSpPr>
          <p:nvPr>
            <p:ph sz="half" idx="2"/>
          </p:nvPr>
        </p:nvSpPr>
        <p:spPr>
          <a:xfrm>
            <a:off x="6324600" y="2217573"/>
            <a:ext cx="4572000" cy="3810001"/>
          </a:xfrm>
        </p:spPr>
        <p:txBody>
          <a:bodyPr>
            <a:normAutofit lnSpcReduction="10000"/>
          </a:bodyPr>
          <a:lstStyle/>
          <a:p>
            <a:pPr marL="0" indent="0">
              <a:buNone/>
            </a:pPr>
            <a:r>
              <a:rPr lang="en-US" dirty="0"/>
              <a:t>Test validity can be improved by</a:t>
            </a:r>
          </a:p>
          <a:p>
            <a:pPr marL="0" indent="0">
              <a:lnSpc>
                <a:spcPct val="100000"/>
              </a:lnSpc>
              <a:spcBef>
                <a:spcPts val="0"/>
              </a:spcBef>
              <a:buNone/>
            </a:pPr>
            <a:r>
              <a:rPr lang="en-US" dirty="0"/>
              <a:t>    </a:t>
            </a:r>
          </a:p>
          <a:p>
            <a:pPr marL="0" indent="0">
              <a:lnSpc>
                <a:spcPct val="100000"/>
              </a:lnSpc>
              <a:spcBef>
                <a:spcPts val="0"/>
              </a:spcBef>
              <a:buNone/>
            </a:pPr>
            <a:r>
              <a:rPr lang="en-US" dirty="0"/>
              <a:t>   A) increasing test length.</a:t>
            </a:r>
          </a:p>
          <a:p>
            <a:pPr marL="0" indent="0">
              <a:lnSpc>
                <a:spcPct val="100000"/>
              </a:lnSpc>
              <a:spcBef>
                <a:spcPts val="0"/>
              </a:spcBef>
              <a:buNone/>
            </a:pPr>
            <a:endParaRPr lang="en-US" dirty="0"/>
          </a:p>
          <a:p>
            <a:pPr marL="0" indent="0">
              <a:lnSpc>
                <a:spcPct val="100000"/>
              </a:lnSpc>
              <a:spcBef>
                <a:spcPts val="0"/>
              </a:spcBef>
              <a:buNone/>
            </a:pPr>
            <a:r>
              <a:rPr lang="en-US" dirty="0"/>
              <a:t>   B) ensuring that test content </a:t>
            </a:r>
          </a:p>
          <a:p>
            <a:pPr marL="0" indent="0">
              <a:lnSpc>
                <a:spcPct val="100000"/>
              </a:lnSpc>
              <a:spcBef>
                <a:spcPts val="0"/>
              </a:spcBef>
              <a:buNone/>
            </a:pPr>
            <a:r>
              <a:rPr lang="en-US" dirty="0"/>
              <a:t>        addresses measurable</a:t>
            </a:r>
          </a:p>
          <a:p>
            <a:pPr marL="0" indent="0">
              <a:lnSpc>
                <a:spcPct val="100000"/>
              </a:lnSpc>
              <a:spcBef>
                <a:spcPts val="0"/>
              </a:spcBef>
              <a:buNone/>
            </a:pPr>
            <a:r>
              <a:rPr lang="en-US" dirty="0"/>
              <a:t>        objectives. </a:t>
            </a:r>
          </a:p>
          <a:p>
            <a:pPr marL="0" indent="0">
              <a:lnSpc>
                <a:spcPct val="100000"/>
              </a:lnSpc>
              <a:spcBef>
                <a:spcPts val="0"/>
              </a:spcBef>
              <a:buNone/>
            </a:pPr>
            <a:r>
              <a:rPr lang="en-US" dirty="0"/>
              <a:t> </a:t>
            </a:r>
          </a:p>
          <a:p>
            <a:pPr marL="0" indent="0">
              <a:lnSpc>
                <a:spcPct val="100000"/>
              </a:lnSpc>
              <a:spcBef>
                <a:spcPts val="0"/>
              </a:spcBef>
              <a:buNone/>
            </a:pPr>
            <a:r>
              <a:rPr lang="en-US" dirty="0"/>
              <a:t>   C) Examinations should minimize </a:t>
            </a:r>
          </a:p>
          <a:p>
            <a:pPr marL="0" indent="0">
              <a:lnSpc>
                <a:spcPct val="100000"/>
              </a:lnSpc>
              <a:spcBef>
                <a:spcPts val="0"/>
              </a:spcBef>
              <a:buNone/>
            </a:pPr>
            <a:r>
              <a:rPr lang="en-US" dirty="0"/>
              <a:t>         bias.</a:t>
            </a:r>
          </a:p>
          <a:p>
            <a:pPr marL="0" indent="0">
              <a:lnSpc>
                <a:spcPct val="100000"/>
              </a:lnSpc>
              <a:spcBef>
                <a:spcPts val="0"/>
              </a:spcBef>
              <a:buNone/>
            </a:pPr>
            <a:r>
              <a:rPr lang="en-US" dirty="0"/>
              <a:t>   </a:t>
            </a:r>
          </a:p>
          <a:p>
            <a:pPr marL="0" indent="0">
              <a:lnSpc>
                <a:spcPct val="100000"/>
              </a:lnSpc>
              <a:spcBef>
                <a:spcPts val="0"/>
              </a:spcBef>
              <a:buNone/>
            </a:pPr>
            <a:r>
              <a:rPr lang="en-US" dirty="0"/>
              <a:t>   D) shorter tests are generally more </a:t>
            </a:r>
          </a:p>
          <a:p>
            <a:pPr marL="0" indent="0">
              <a:lnSpc>
                <a:spcPct val="100000"/>
              </a:lnSpc>
              <a:spcBef>
                <a:spcPts val="0"/>
              </a:spcBef>
              <a:buNone/>
            </a:pPr>
            <a:r>
              <a:rPr lang="en-US" dirty="0"/>
              <a:t>         valid than longer tests.</a:t>
            </a:r>
          </a:p>
          <a:p>
            <a:pPr marL="0" indent="0">
              <a:lnSpc>
                <a:spcPct val="100000"/>
              </a:lnSpc>
              <a:spcBef>
                <a:spcPts val="0"/>
              </a:spcBef>
              <a:buNone/>
            </a:pPr>
            <a:endParaRPr lang="en-US" dirty="0"/>
          </a:p>
        </p:txBody>
      </p:sp>
      <p:sp>
        <p:nvSpPr>
          <p:cNvPr id="5" name="TextBox 4"/>
          <p:cNvSpPr txBox="1"/>
          <p:nvPr/>
        </p:nvSpPr>
        <p:spPr>
          <a:xfrm>
            <a:off x="858416" y="1669484"/>
            <a:ext cx="10038184" cy="369332"/>
          </a:xfrm>
          <a:prstGeom prst="rect">
            <a:avLst/>
          </a:prstGeom>
          <a:noFill/>
        </p:spPr>
        <p:txBody>
          <a:bodyPr wrap="square" rtlCol="0">
            <a:spAutoFit/>
          </a:bodyPr>
          <a:lstStyle/>
          <a:p>
            <a:pPr algn="ctr"/>
            <a:r>
              <a:rPr lang="en-US" b="1" dirty="0"/>
              <a:t>Response Option Guidelines </a:t>
            </a:r>
            <a:r>
              <a:rPr lang="en-US" b="1" i="1" dirty="0"/>
              <a:t>(“Options” include all distractors and the keyed response)</a:t>
            </a:r>
          </a:p>
        </p:txBody>
      </p:sp>
    </p:spTree>
    <p:extLst>
      <p:ext uri="{BB962C8B-B14F-4D97-AF65-F5344CB8AC3E}">
        <p14:creationId xmlns:p14="http://schemas.microsoft.com/office/powerpoint/2010/main" val="38494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a:xfrm>
            <a:off x="1295400" y="2279779"/>
            <a:ext cx="4572000" cy="3810001"/>
          </a:xfrm>
        </p:spPr>
        <p:txBody>
          <a:bodyPr/>
          <a:lstStyle/>
          <a:p>
            <a:r>
              <a:rPr lang="en-US" b="1" dirty="0"/>
              <a:t>22</a:t>
            </a:r>
            <a:r>
              <a:rPr lang="en-US" dirty="0"/>
              <a:t>.  Ensure that all options are as homogeneous as possible.  Use parallel and plausible answer options.</a:t>
            </a:r>
          </a:p>
          <a:p>
            <a:pPr marL="0" indent="0">
              <a:buNone/>
            </a:pPr>
            <a:endParaRPr lang="en-US" dirty="0"/>
          </a:p>
        </p:txBody>
      </p:sp>
      <p:sp>
        <p:nvSpPr>
          <p:cNvPr id="4" name="Content Placeholder 3"/>
          <p:cNvSpPr>
            <a:spLocks noGrp="1"/>
          </p:cNvSpPr>
          <p:nvPr>
            <p:ph sz="half" idx="2"/>
          </p:nvPr>
        </p:nvSpPr>
        <p:spPr>
          <a:xfrm>
            <a:off x="6324600" y="2279778"/>
            <a:ext cx="4572000" cy="3810001"/>
          </a:xfrm>
        </p:spPr>
        <p:txBody>
          <a:bodyPr/>
          <a:lstStyle/>
          <a:p>
            <a:pPr marL="0" indent="0">
              <a:buNone/>
            </a:pPr>
            <a:r>
              <a:rPr lang="en-US" dirty="0"/>
              <a:t>Which of the following is a team in Major League Soccer (MLS)?</a:t>
            </a:r>
          </a:p>
          <a:p>
            <a:pPr marL="0" indent="0">
              <a:buNone/>
            </a:pPr>
            <a:r>
              <a:rPr lang="en-US" dirty="0"/>
              <a:t>      A) Detroit Lions</a:t>
            </a:r>
          </a:p>
          <a:p>
            <a:pPr marL="0" indent="0">
              <a:buNone/>
            </a:pPr>
            <a:r>
              <a:rPr lang="en-US" dirty="0"/>
              <a:t>      B) Chicago Cubs</a:t>
            </a:r>
          </a:p>
          <a:p>
            <a:pPr marL="0" indent="0">
              <a:buNone/>
            </a:pPr>
            <a:r>
              <a:rPr lang="en-US" dirty="0"/>
              <a:t>      C) Columbus Crew SC</a:t>
            </a:r>
          </a:p>
          <a:p>
            <a:pPr marL="0" indent="0">
              <a:buNone/>
            </a:pPr>
            <a:r>
              <a:rPr lang="en-US" dirty="0"/>
              <a:t>      D) National Football League</a:t>
            </a:r>
          </a:p>
        </p:txBody>
      </p:sp>
      <p:sp>
        <p:nvSpPr>
          <p:cNvPr id="5" name="TextBox 4"/>
          <p:cNvSpPr txBox="1"/>
          <p:nvPr/>
        </p:nvSpPr>
        <p:spPr>
          <a:xfrm>
            <a:off x="848308" y="1686669"/>
            <a:ext cx="10038184" cy="369332"/>
          </a:xfrm>
          <a:prstGeom prst="rect">
            <a:avLst/>
          </a:prstGeom>
          <a:noFill/>
        </p:spPr>
        <p:txBody>
          <a:bodyPr wrap="square" rtlCol="0">
            <a:spAutoFit/>
          </a:bodyPr>
          <a:lstStyle/>
          <a:p>
            <a:pPr algn="ctr"/>
            <a:r>
              <a:rPr lang="en-US" b="1" dirty="0"/>
              <a:t>Response Option Guidelines </a:t>
            </a:r>
            <a:r>
              <a:rPr lang="en-US" b="1" i="1" dirty="0"/>
              <a:t>(“Options” include all distractors and the keyed response)</a:t>
            </a:r>
          </a:p>
        </p:txBody>
      </p:sp>
    </p:spTree>
    <p:extLst>
      <p:ext uri="{BB962C8B-B14F-4D97-AF65-F5344CB8AC3E}">
        <p14:creationId xmlns:p14="http://schemas.microsoft.com/office/powerpoint/2010/main" val="215137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a:xfrm>
            <a:off x="1295400" y="2214464"/>
            <a:ext cx="4572000" cy="3810001"/>
          </a:xfrm>
        </p:spPr>
        <p:txBody>
          <a:bodyPr>
            <a:normAutofit/>
          </a:bodyPr>
          <a:lstStyle/>
          <a:p>
            <a:r>
              <a:rPr lang="en-US" b="1" dirty="0"/>
              <a:t>23</a:t>
            </a:r>
            <a:r>
              <a:rPr lang="en-US" dirty="0"/>
              <a:t>.  Construct all options so that they are approximately the same length.</a:t>
            </a:r>
          </a:p>
          <a:p>
            <a:pPr marL="0" indent="0">
              <a:buNone/>
            </a:pPr>
            <a:endParaRPr lang="en-US" dirty="0"/>
          </a:p>
        </p:txBody>
      </p:sp>
      <p:sp>
        <p:nvSpPr>
          <p:cNvPr id="4" name="Content Placeholder 3"/>
          <p:cNvSpPr>
            <a:spLocks noGrp="1"/>
          </p:cNvSpPr>
          <p:nvPr>
            <p:ph sz="half" idx="2"/>
          </p:nvPr>
        </p:nvSpPr>
        <p:spPr>
          <a:xfrm>
            <a:off x="6324600" y="2214464"/>
            <a:ext cx="4572000" cy="3810001"/>
          </a:xfrm>
        </p:spPr>
        <p:txBody>
          <a:bodyPr>
            <a:normAutofit lnSpcReduction="10000"/>
          </a:bodyPr>
          <a:lstStyle/>
          <a:p>
            <a:pPr marL="0" indent="0">
              <a:buNone/>
            </a:pPr>
            <a:r>
              <a:rPr lang="en-US" dirty="0"/>
              <a:t>When a practitioner is asked to perform a task prohibited by law, the practitioner should</a:t>
            </a:r>
          </a:p>
          <a:p>
            <a:pPr marL="0" indent="0">
              <a:buNone/>
            </a:pPr>
            <a:r>
              <a:rPr lang="en-US" sz="1600" dirty="0"/>
              <a:t>    A) perform the task.</a:t>
            </a:r>
          </a:p>
          <a:p>
            <a:pPr marL="0" indent="0">
              <a:buNone/>
            </a:pPr>
            <a:r>
              <a:rPr lang="en-US" sz="1600" dirty="0"/>
              <a:t>    B) refuse to perform the task.</a:t>
            </a:r>
          </a:p>
          <a:p>
            <a:pPr marL="0" indent="0">
              <a:lnSpc>
                <a:spcPct val="100000"/>
              </a:lnSpc>
              <a:spcBef>
                <a:spcPts val="0"/>
              </a:spcBef>
              <a:buNone/>
            </a:pPr>
            <a:r>
              <a:rPr lang="en-US" sz="1600" dirty="0"/>
              <a:t>    </a:t>
            </a:r>
          </a:p>
          <a:p>
            <a:pPr marL="0" indent="0">
              <a:lnSpc>
                <a:spcPct val="100000"/>
              </a:lnSpc>
              <a:spcBef>
                <a:spcPts val="0"/>
              </a:spcBef>
              <a:buNone/>
            </a:pPr>
            <a:r>
              <a:rPr lang="en-US" sz="1600" dirty="0"/>
              <a:t>    C) assess the degree of potential harm </a:t>
            </a:r>
          </a:p>
          <a:p>
            <a:pPr marL="0" indent="0">
              <a:lnSpc>
                <a:spcPct val="100000"/>
              </a:lnSpc>
              <a:spcBef>
                <a:spcPts val="0"/>
              </a:spcBef>
              <a:buNone/>
            </a:pPr>
            <a:r>
              <a:rPr lang="en-US" sz="1600" dirty="0"/>
              <a:t>          caused by performing the task.</a:t>
            </a:r>
          </a:p>
          <a:p>
            <a:pPr marL="0" indent="0">
              <a:lnSpc>
                <a:spcPct val="100000"/>
              </a:lnSpc>
              <a:spcBef>
                <a:spcPts val="0"/>
              </a:spcBef>
              <a:buNone/>
            </a:pPr>
            <a:endParaRPr lang="en-US" sz="1600" dirty="0"/>
          </a:p>
          <a:p>
            <a:pPr marL="0" indent="0">
              <a:spcBef>
                <a:spcPts val="0"/>
              </a:spcBef>
              <a:buNone/>
            </a:pPr>
            <a:r>
              <a:rPr lang="en-US" sz="1600" dirty="0"/>
              <a:t>    D) approach the supervisor, describe the </a:t>
            </a:r>
          </a:p>
          <a:p>
            <a:pPr marL="0" indent="0">
              <a:spcBef>
                <a:spcPts val="0"/>
              </a:spcBef>
              <a:buNone/>
            </a:pPr>
            <a:r>
              <a:rPr lang="en-US" sz="1600" dirty="0"/>
              <a:t>          situation, indicate the necessity to</a:t>
            </a:r>
          </a:p>
          <a:p>
            <a:pPr marL="0" indent="0">
              <a:spcBef>
                <a:spcPts val="0"/>
              </a:spcBef>
              <a:buNone/>
            </a:pPr>
            <a:r>
              <a:rPr lang="en-US" sz="1600" dirty="0"/>
              <a:t>          observe the law, then escalate the report</a:t>
            </a:r>
          </a:p>
          <a:p>
            <a:pPr marL="0" indent="0">
              <a:spcBef>
                <a:spcPts val="0"/>
              </a:spcBef>
              <a:buNone/>
            </a:pPr>
            <a:r>
              <a:rPr lang="en-US" sz="1600" dirty="0"/>
              <a:t>          to administration if the response from the</a:t>
            </a:r>
          </a:p>
          <a:p>
            <a:pPr marL="0" indent="0">
              <a:spcBef>
                <a:spcPts val="0"/>
              </a:spcBef>
              <a:buNone/>
            </a:pPr>
            <a:r>
              <a:rPr lang="en-US" sz="1600" dirty="0"/>
              <a:t>          supervisor is to perform the task.   </a:t>
            </a:r>
          </a:p>
        </p:txBody>
      </p:sp>
      <p:sp>
        <p:nvSpPr>
          <p:cNvPr id="5" name="TextBox 4"/>
          <p:cNvSpPr txBox="1"/>
          <p:nvPr/>
        </p:nvSpPr>
        <p:spPr>
          <a:xfrm>
            <a:off x="858416" y="1745685"/>
            <a:ext cx="10038184" cy="369332"/>
          </a:xfrm>
          <a:prstGeom prst="rect">
            <a:avLst/>
          </a:prstGeom>
          <a:noFill/>
        </p:spPr>
        <p:txBody>
          <a:bodyPr wrap="square" rtlCol="0">
            <a:spAutoFit/>
          </a:bodyPr>
          <a:lstStyle/>
          <a:p>
            <a:pPr algn="ctr"/>
            <a:r>
              <a:rPr lang="en-US" b="1" dirty="0"/>
              <a:t>Response Option Guidelines </a:t>
            </a:r>
            <a:r>
              <a:rPr lang="en-US" b="1" i="1" dirty="0"/>
              <a:t>(“Options” include all distractors and the keyed response)</a:t>
            </a:r>
          </a:p>
        </p:txBody>
      </p:sp>
    </p:spTree>
    <p:extLst>
      <p:ext uri="{BB962C8B-B14F-4D97-AF65-F5344CB8AC3E}">
        <p14:creationId xmlns:p14="http://schemas.microsoft.com/office/powerpoint/2010/main" val="290635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a:xfrm>
            <a:off x="1295400" y="2242456"/>
            <a:ext cx="4572000" cy="3810001"/>
          </a:xfrm>
        </p:spPr>
        <p:txBody>
          <a:bodyPr/>
          <a:lstStyle/>
          <a:p>
            <a:r>
              <a:rPr lang="en-US" b="1" dirty="0"/>
              <a:t>24</a:t>
            </a:r>
            <a:r>
              <a:rPr lang="en-US" dirty="0"/>
              <a:t>.  Construct all distractors so that they are incorrect, but plausible.</a:t>
            </a:r>
          </a:p>
          <a:p>
            <a:r>
              <a:rPr lang="en-US" dirty="0"/>
              <a:t>Avoid the use of options that don’t really exist.</a:t>
            </a:r>
          </a:p>
          <a:p>
            <a:pPr marL="0" indent="0">
              <a:buNone/>
            </a:pPr>
            <a:endParaRPr lang="en-US" dirty="0"/>
          </a:p>
        </p:txBody>
      </p:sp>
      <p:sp>
        <p:nvSpPr>
          <p:cNvPr id="4" name="Content Placeholder 3"/>
          <p:cNvSpPr>
            <a:spLocks noGrp="1"/>
          </p:cNvSpPr>
          <p:nvPr>
            <p:ph sz="half" idx="2"/>
          </p:nvPr>
        </p:nvSpPr>
        <p:spPr>
          <a:xfrm>
            <a:off x="6324600" y="2242455"/>
            <a:ext cx="4572000" cy="3810001"/>
          </a:xfrm>
        </p:spPr>
        <p:txBody>
          <a:bodyPr/>
          <a:lstStyle/>
          <a:p>
            <a:pPr marL="0" indent="0">
              <a:buNone/>
            </a:pPr>
            <a:r>
              <a:rPr lang="en-US" dirty="0"/>
              <a:t>Which of the following mammals is indigenous to North America?</a:t>
            </a:r>
          </a:p>
          <a:p>
            <a:pPr marL="0" indent="0">
              <a:buNone/>
            </a:pPr>
            <a:r>
              <a:rPr lang="en-US" dirty="0"/>
              <a:t>      A) Macaque</a:t>
            </a:r>
          </a:p>
          <a:p>
            <a:pPr marL="0" indent="0">
              <a:buNone/>
            </a:pPr>
            <a:r>
              <a:rPr lang="en-US" dirty="0"/>
              <a:t>      B) </a:t>
            </a:r>
            <a:r>
              <a:rPr lang="en-US" dirty="0">
                <a:solidFill>
                  <a:srgbClr val="FF0000"/>
                </a:solidFill>
              </a:rPr>
              <a:t>Watermelon</a:t>
            </a:r>
          </a:p>
          <a:p>
            <a:pPr marL="0" indent="0">
              <a:buNone/>
            </a:pPr>
            <a:r>
              <a:rPr lang="en-US" dirty="0"/>
              <a:t>      C) </a:t>
            </a:r>
            <a:r>
              <a:rPr lang="en-US" i="1" dirty="0"/>
              <a:t>Oligosoma homalonotum</a:t>
            </a:r>
          </a:p>
          <a:p>
            <a:pPr marL="0" indent="0">
              <a:buNone/>
            </a:pPr>
            <a:r>
              <a:rPr lang="en-US" dirty="0"/>
              <a:t>      D) Franklin’s ground squirrel</a:t>
            </a:r>
          </a:p>
          <a:p>
            <a:pPr marL="0" indent="0">
              <a:buNone/>
            </a:pPr>
            <a:r>
              <a:rPr lang="en-US" dirty="0"/>
              <a:t>	</a:t>
            </a:r>
          </a:p>
          <a:p>
            <a:pPr marL="0" indent="0">
              <a:buNone/>
            </a:pPr>
            <a:r>
              <a:rPr lang="en-US" dirty="0"/>
              <a:t>      B) </a:t>
            </a:r>
            <a:r>
              <a:rPr lang="en-US" dirty="0">
                <a:solidFill>
                  <a:srgbClr val="FF0000"/>
                </a:solidFill>
              </a:rPr>
              <a:t>Yellow-billed varmint</a:t>
            </a:r>
          </a:p>
        </p:txBody>
      </p:sp>
      <p:sp>
        <p:nvSpPr>
          <p:cNvPr id="5" name="TextBox 4"/>
          <p:cNvSpPr txBox="1"/>
          <p:nvPr/>
        </p:nvSpPr>
        <p:spPr>
          <a:xfrm>
            <a:off x="858416" y="1759680"/>
            <a:ext cx="10038184" cy="369332"/>
          </a:xfrm>
          <a:prstGeom prst="rect">
            <a:avLst/>
          </a:prstGeom>
          <a:noFill/>
        </p:spPr>
        <p:txBody>
          <a:bodyPr wrap="square" rtlCol="0">
            <a:spAutoFit/>
          </a:bodyPr>
          <a:lstStyle/>
          <a:p>
            <a:pPr algn="ctr"/>
            <a:r>
              <a:rPr lang="en-US" b="1" dirty="0"/>
              <a:t>Response Option Guidelines </a:t>
            </a:r>
            <a:r>
              <a:rPr lang="en-US" b="1" i="1" dirty="0"/>
              <a:t>(“Options” include all distractors and the keyed response)</a:t>
            </a:r>
          </a:p>
        </p:txBody>
      </p:sp>
    </p:spTree>
    <p:extLst>
      <p:ext uri="{BB962C8B-B14F-4D97-AF65-F5344CB8AC3E}">
        <p14:creationId xmlns:p14="http://schemas.microsoft.com/office/powerpoint/2010/main" val="277557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a:xfrm>
            <a:off x="1305508" y="2279778"/>
            <a:ext cx="4572000" cy="3810001"/>
          </a:xfrm>
        </p:spPr>
        <p:txBody>
          <a:bodyPr/>
          <a:lstStyle/>
          <a:p>
            <a:r>
              <a:rPr lang="en-US" b="1" dirty="0"/>
              <a:t>25</a:t>
            </a:r>
            <a:r>
              <a:rPr lang="en-US" dirty="0"/>
              <a:t>.  Avoid the use of distractors that mean the same thing or the opposite.</a:t>
            </a:r>
          </a:p>
          <a:p>
            <a:pPr marL="0" indent="0">
              <a:buNone/>
            </a:pPr>
            <a:endParaRPr lang="en-US" dirty="0"/>
          </a:p>
        </p:txBody>
      </p:sp>
      <p:sp>
        <p:nvSpPr>
          <p:cNvPr id="4" name="Content Placeholder 3"/>
          <p:cNvSpPr>
            <a:spLocks noGrp="1"/>
          </p:cNvSpPr>
          <p:nvPr>
            <p:ph sz="half" idx="2"/>
          </p:nvPr>
        </p:nvSpPr>
        <p:spPr>
          <a:xfrm>
            <a:off x="6324600" y="2279777"/>
            <a:ext cx="4572000" cy="3810001"/>
          </a:xfrm>
        </p:spPr>
        <p:txBody>
          <a:bodyPr/>
          <a:lstStyle/>
          <a:p>
            <a:pPr marL="0" indent="0">
              <a:buNone/>
            </a:pPr>
            <a:r>
              <a:rPr lang="en-US" dirty="0"/>
              <a:t>Decreasing the </a:t>
            </a:r>
            <a:r>
              <a:rPr lang="en-US" i="1" dirty="0"/>
              <a:t>Depth of Field </a:t>
            </a:r>
            <a:r>
              <a:rPr lang="en-US" dirty="0"/>
              <a:t>in a photographic image can be achieved by using a</a:t>
            </a:r>
          </a:p>
          <a:p>
            <a:pPr marL="0" indent="0">
              <a:buNone/>
            </a:pPr>
            <a:r>
              <a:rPr lang="en-US" dirty="0"/>
              <a:t>      A) small aperture.</a:t>
            </a:r>
          </a:p>
          <a:p>
            <a:pPr marL="0" indent="0">
              <a:buNone/>
            </a:pPr>
            <a:r>
              <a:rPr lang="en-US" dirty="0"/>
              <a:t>      B) large aperture.</a:t>
            </a:r>
          </a:p>
          <a:p>
            <a:pPr marL="0" indent="0">
              <a:buNone/>
            </a:pPr>
            <a:r>
              <a:rPr lang="en-US" dirty="0"/>
              <a:t>      C) high ISO setting.</a:t>
            </a:r>
          </a:p>
          <a:p>
            <a:pPr marL="0" indent="0">
              <a:buNone/>
            </a:pPr>
            <a:r>
              <a:rPr lang="en-US" dirty="0"/>
              <a:t>      D) tripod to steady the camera.</a:t>
            </a:r>
          </a:p>
          <a:p>
            <a:pPr marL="0" indent="0">
              <a:buNone/>
            </a:pPr>
            <a:endParaRPr lang="en-US" dirty="0"/>
          </a:p>
        </p:txBody>
      </p:sp>
      <p:sp>
        <p:nvSpPr>
          <p:cNvPr id="5" name="TextBox 4"/>
          <p:cNvSpPr txBox="1"/>
          <p:nvPr/>
        </p:nvSpPr>
        <p:spPr>
          <a:xfrm>
            <a:off x="858416" y="1706272"/>
            <a:ext cx="10038184" cy="369332"/>
          </a:xfrm>
          <a:prstGeom prst="rect">
            <a:avLst/>
          </a:prstGeom>
          <a:noFill/>
        </p:spPr>
        <p:txBody>
          <a:bodyPr wrap="square" rtlCol="0">
            <a:spAutoFit/>
          </a:bodyPr>
          <a:lstStyle/>
          <a:p>
            <a:pPr algn="ctr"/>
            <a:r>
              <a:rPr lang="en-US" b="1" dirty="0"/>
              <a:t>Response Option Guidelines </a:t>
            </a:r>
            <a:r>
              <a:rPr lang="en-US" b="1" i="1" dirty="0"/>
              <a:t>(“Options” include all distractors and the keyed response)</a:t>
            </a:r>
          </a:p>
        </p:txBody>
      </p:sp>
    </p:spTree>
    <p:extLst>
      <p:ext uri="{BB962C8B-B14F-4D97-AF65-F5344CB8AC3E}">
        <p14:creationId xmlns:p14="http://schemas.microsoft.com/office/powerpoint/2010/main" val="129428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a:xfrm>
            <a:off x="1295400" y="2205134"/>
            <a:ext cx="4572000" cy="3810001"/>
          </a:xfrm>
        </p:spPr>
        <p:txBody>
          <a:bodyPr/>
          <a:lstStyle/>
          <a:p>
            <a:r>
              <a:rPr lang="en-US" b="1" dirty="0"/>
              <a:t>26</a:t>
            </a:r>
            <a:r>
              <a:rPr lang="en-US" dirty="0"/>
              <a:t>.  Avoid the use of similar- sounding words that suggest associations between the stem and the correct answer.</a:t>
            </a:r>
          </a:p>
          <a:p>
            <a:pPr marL="0" indent="0">
              <a:buNone/>
            </a:pPr>
            <a:endParaRPr lang="en-US" dirty="0"/>
          </a:p>
        </p:txBody>
      </p:sp>
      <p:sp>
        <p:nvSpPr>
          <p:cNvPr id="4" name="Content Placeholder 3"/>
          <p:cNvSpPr>
            <a:spLocks noGrp="1"/>
          </p:cNvSpPr>
          <p:nvPr>
            <p:ph sz="half" idx="2"/>
          </p:nvPr>
        </p:nvSpPr>
        <p:spPr>
          <a:xfrm>
            <a:off x="6324600" y="2205133"/>
            <a:ext cx="4572000" cy="3810001"/>
          </a:xfrm>
        </p:spPr>
        <p:txBody>
          <a:bodyPr/>
          <a:lstStyle/>
          <a:p>
            <a:pPr marL="0" indent="0">
              <a:buNone/>
            </a:pPr>
            <a:r>
              <a:rPr lang="en-US" dirty="0"/>
              <a:t>Which one of the following techniques of analysis makes inferences about populations using data drawn from the population?</a:t>
            </a:r>
          </a:p>
          <a:p>
            <a:pPr marL="0" indent="0">
              <a:buNone/>
            </a:pPr>
            <a:r>
              <a:rPr lang="en-US" dirty="0"/>
              <a:t>	A) Calculus</a:t>
            </a:r>
          </a:p>
          <a:p>
            <a:pPr marL="0" indent="0">
              <a:buNone/>
            </a:pPr>
            <a:r>
              <a:rPr lang="en-US" dirty="0"/>
              <a:t>	B) Geometry</a:t>
            </a:r>
          </a:p>
          <a:p>
            <a:pPr marL="0" indent="0">
              <a:buNone/>
            </a:pPr>
            <a:r>
              <a:rPr lang="en-US" dirty="0"/>
              <a:t>	C) Inferential statistics</a:t>
            </a:r>
          </a:p>
          <a:p>
            <a:pPr marL="0" indent="0">
              <a:buNone/>
            </a:pPr>
            <a:r>
              <a:rPr lang="en-US" dirty="0"/>
              <a:t>	D) Differential equations</a:t>
            </a:r>
          </a:p>
        </p:txBody>
      </p:sp>
      <p:sp>
        <p:nvSpPr>
          <p:cNvPr id="5" name="TextBox 4"/>
          <p:cNvSpPr txBox="1"/>
          <p:nvPr/>
        </p:nvSpPr>
        <p:spPr>
          <a:xfrm>
            <a:off x="858416" y="1678280"/>
            <a:ext cx="10038184" cy="369332"/>
          </a:xfrm>
          <a:prstGeom prst="rect">
            <a:avLst/>
          </a:prstGeom>
          <a:noFill/>
        </p:spPr>
        <p:txBody>
          <a:bodyPr wrap="square" rtlCol="0">
            <a:spAutoFit/>
          </a:bodyPr>
          <a:lstStyle/>
          <a:p>
            <a:pPr algn="ctr"/>
            <a:r>
              <a:rPr lang="en-US" b="1" dirty="0"/>
              <a:t>Response Option Guidelines </a:t>
            </a:r>
            <a:r>
              <a:rPr lang="en-US" b="1" i="1" dirty="0"/>
              <a:t>(“Options” include all distractors and the keyed response)</a:t>
            </a:r>
          </a:p>
        </p:txBody>
      </p:sp>
    </p:spTree>
    <p:extLst>
      <p:ext uri="{BB962C8B-B14F-4D97-AF65-F5344CB8AC3E}">
        <p14:creationId xmlns:p14="http://schemas.microsoft.com/office/powerpoint/2010/main" val="221122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Foundations and Considerations of Good Assessments</a:t>
            </a:r>
          </a:p>
        </p:txBody>
      </p:sp>
    </p:spTree>
    <p:extLst>
      <p:ext uri="{BB962C8B-B14F-4D97-AF65-F5344CB8AC3E}">
        <p14:creationId xmlns:p14="http://schemas.microsoft.com/office/powerpoint/2010/main" val="107952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a:xfrm>
            <a:off x="1295400" y="2214465"/>
            <a:ext cx="4572000" cy="3810001"/>
          </a:xfrm>
        </p:spPr>
        <p:txBody>
          <a:bodyPr/>
          <a:lstStyle/>
          <a:p>
            <a:r>
              <a:rPr lang="en-US" b="1" dirty="0"/>
              <a:t>27</a:t>
            </a:r>
            <a:r>
              <a:rPr lang="en-US" dirty="0"/>
              <a:t>.  Underline, bold, or otherwise emphasize all negative words.</a:t>
            </a:r>
          </a:p>
        </p:txBody>
      </p:sp>
      <p:sp>
        <p:nvSpPr>
          <p:cNvPr id="4" name="Content Placeholder 3"/>
          <p:cNvSpPr>
            <a:spLocks noGrp="1"/>
          </p:cNvSpPr>
          <p:nvPr>
            <p:ph sz="half" idx="2"/>
          </p:nvPr>
        </p:nvSpPr>
        <p:spPr>
          <a:xfrm>
            <a:off x="6324600" y="2217574"/>
            <a:ext cx="4572000" cy="3810001"/>
          </a:xfrm>
        </p:spPr>
        <p:txBody>
          <a:bodyPr/>
          <a:lstStyle/>
          <a:p>
            <a:pPr marL="0" indent="0">
              <a:buNone/>
            </a:pPr>
            <a:r>
              <a:rPr lang="en-US" dirty="0"/>
              <a:t>In information technology (IT) support, a “general protection fault”</a:t>
            </a:r>
          </a:p>
          <a:p>
            <a:pPr marL="0" indent="0">
              <a:buNone/>
            </a:pPr>
            <a:r>
              <a:rPr lang="en-US" dirty="0"/>
              <a:t>	A) is </a:t>
            </a:r>
            <a:r>
              <a:rPr lang="en-US" b="1" dirty="0"/>
              <a:t>not</a:t>
            </a:r>
            <a:r>
              <a:rPr lang="en-US" dirty="0"/>
              <a:t> associated with a 	     PC-based environment.</a:t>
            </a:r>
          </a:p>
          <a:p>
            <a:pPr marL="0" indent="0">
              <a:buNone/>
            </a:pPr>
            <a:r>
              <a:rPr lang="en-US" dirty="0"/>
              <a:t>	B) can be traced to display 	     malfunction.</a:t>
            </a:r>
          </a:p>
          <a:p>
            <a:pPr marL="0" indent="0">
              <a:buNone/>
            </a:pPr>
            <a:r>
              <a:rPr lang="en-US" dirty="0"/>
              <a:t>	C) is reported as a malfunction 	     by the operating system.</a:t>
            </a:r>
          </a:p>
          <a:p>
            <a:pPr marL="0" indent="0">
              <a:buNone/>
            </a:pPr>
            <a:r>
              <a:rPr lang="en-US" dirty="0"/>
              <a:t>	D) </a:t>
            </a:r>
            <a:r>
              <a:rPr lang="en-US" b="1" dirty="0"/>
              <a:t>cannot</a:t>
            </a:r>
            <a:r>
              <a:rPr lang="en-US" dirty="0"/>
              <a:t> be related to an 	     application error. </a:t>
            </a:r>
          </a:p>
        </p:txBody>
      </p:sp>
      <p:sp>
        <p:nvSpPr>
          <p:cNvPr id="5" name="TextBox 4"/>
          <p:cNvSpPr txBox="1"/>
          <p:nvPr/>
        </p:nvSpPr>
        <p:spPr>
          <a:xfrm>
            <a:off x="858416" y="1696941"/>
            <a:ext cx="10038184" cy="369332"/>
          </a:xfrm>
          <a:prstGeom prst="rect">
            <a:avLst/>
          </a:prstGeom>
          <a:noFill/>
        </p:spPr>
        <p:txBody>
          <a:bodyPr wrap="square" rtlCol="0">
            <a:spAutoFit/>
          </a:bodyPr>
          <a:lstStyle/>
          <a:p>
            <a:pPr algn="ctr"/>
            <a:r>
              <a:rPr lang="en-US" b="1" dirty="0"/>
              <a:t>Response Option Guidelines </a:t>
            </a:r>
            <a:r>
              <a:rPr lang="en-US" b="1" i="1" dirty="0"/>
              <a:t>(“Options” include all distractors and the keyed response)</a:t>
            </a:r>
          </a:p>
        </p:txBody>
      </p:sp>
    </p:spTree>
    <p:extLst>
      <p:ext uri="{BB962C8B-B14F-4D97-AF65-F5344CB8AC3E}">
        <p14:creationId xmlns:p14="http://schemas.microsoft.com/office/powerpoint/2010/main" val="1458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a:xfrm>
            <a:off x="1305508" y="2214464"/>
            <a:ext cx="4572000" cy="3810001"/>
          </a:xfrm>
        </p:spPr>
        <p:txBody>
          <a:bodyPr/>
          <a:lstStyle/>
          <a:p>
            <a:r>
              <a:rPr lang="en-US" b="1" dirty="0"/>
              <a:t>28</a:t>
            </a:r>
            <a:r>
              <a:rPr lang="en-US" dirty="0"/>
              <a:t>.  Avoid the use of negative words in the options if negative words are used in the stem.</a:t>
            </a:r>
          </a:p>
        </p:txBody>
      </p:sp>
      <p:sp>
        <p:nvSpPr>
          <p:cNvPr id="4" name="Content Placeholder 3"/>
          <p:cNvSpPr>
            <a:spLocks noGrp="1"/>
          </p:cNvSpPr>
          <p:nvPr>
            <p:ph sz="half" idx="2"/>
          </p:nvPr>
        </p:nvSpPr>
        <p:spPr>
          <a:xfrm>
            <a:off x="6324600" y="2214464"/>
            <a:ext cx="4572000" cy="3810001"/>
          </a:xfrm>
        </p:spPr>
        <p:txBody>
          <a:bodyPr/>
          <a:lstStyle/>
          <a:p>
            <a:pPr marL="0" lvl="0" indent="0">
              <a:buClr>
                <a:srgbClr val="D15A3E">
                  <a:lumMod val="75000"/>
                </a:srgbClr>
              </a:buClr>
              <a:buNone/>
            </a:pPr>
            <a:r>
              <a:rPr lang="en-US" dirty="0">
                <a:solidFill>
                  <a:srgbClr val="2D2E2D"/>
                </a:solidFill>
              </a:rPr>
              <a:t>Which one of the following practices is </a:t>
            </a:r>
            <a:r>
              <a:rPr lang="en-US" b="1" dirty="0">
                <a:solidFill>
                  <a:srgbClr val="2D2E2D"/>
                </a:solidFill>
              </a:rPr>
              <a:t>NOT</a:t>
            </a:r>
            <a:r>
              <a:rPr lang="en-US" dirty="0">
                <a:solidFill>
                  <a:srgbClr val="2D2E2D"/>
                </a:solidFill>
              </a:rPr>
              <a:t> appropriate when performing venipuncture?</a:t>
            </a:r>
          </a:p>
          <a:p>
            <a:pPr marL="0" lvl="0" indent="0">
              <a:spcBef>
                <a:spcPts val="600"/>
              </a:spcBef>
              <a:buClr>
                <a:srgbClr val="D15A3E">
                  <a:lumMod val="75000"/>
                </a:srgbClr>
              </a:buClr>
              <a:buNone/>
            </a:pPr>
            <a:endParaRPr lang="en-US" dirty="0">
              <a:solidFill>
                <a:srgbClr val="2D2E2D"/>
              </a:solidFill>
            </a:endParaRPr>
          </a:p>
          <a:p>
            <a:pPr marL="0" lvl="0" indent="0">
              <a:spcBef>
                <a:spcPts val="600"/>
              </a:spcBef>
              <a:buClr>
                <a:srgbClr val="D15A3E">
                  <a:lumMod val="75000"/>
                </a:srgbClr>
              </a:buClr>
              <a:buNone/>
            </a:pPr>
            <a:r>
              <a:rPr lang="en-US" dirty="0">
                <a:solidFill>
                  <a:srgbClr val="2D2E2D"/>
                </a:solidFill>
              </a:rPr>
              <a:t>	A) Asking patient’s date of 	     birth </a:t>
            </a:r>
          </a:p>
          <a:p>
            <a:pPr marL="0" lvl="0" indent="0">
              <a:spcBef>
                <a:spcPts val="600"/>
              </a:spcBef>
              <a:buClr>
                <a:srgbClr val="D15A3E">
                  <a:lumMod val="75000"/>
                </a:srgbClr>
              </a:buClr>
              <a:buNone/>
            </a:pPr>
            <a:r>
              <a:rPr lang="en-US" dirty="0">
                <a:solidFill>
                  <a:srgbClr val="2D2E2D"/>
                </a:solidFill>
              </a:rPr>
              <a:t>	B) Use of a non-sterile 	  	     collection device</a:t>
            </a:r>
          </a:p>
          <a:p>
            <a:pPr marL="0" lvl="0" indent="0">
              <a:spcBef>
                <a:spcPts val="600"/>
              </a:spcBef>
              <a:buClr>
                <a:srgbClr val="D15A3E">
                  <a:lumMod val="75000"/>
                </a:srgbClr>
              </a:buClr>
              <a:buNone/>
            </a:pPr>
            <a:r>
              <a:rPr lang="en-US" dirty="0">
                <a:solidFill>
                  <a:srgbClr val="2D2E2D"/>
                </a:solidFill>
              </a:rPr>
              <a:t>	C) Releasing the tourniquet 	     after one minute</a:t>
            </a:r>
          </a:p>
          <a:p>
            <a:pPr marL="0" lvl="0" indent="0">
              <a:spcBef>
                <a:spcPts val="600"/>
              </a:spcBef>
              <a:buClr>
                <a:srgbClr val="D15A3E">
                  <a:lumMod val="75000"/>
                </a:srgbClr>
              </a:buClr>
              <a:buNone/>
            </a:pPr>
            <a:r>
              <a:rPr lang="en-US" dirty="0">
                <a:solidFill>
                  <a:srgbClr val="2D2E2D"/>
                </a:solidFill>
              </a:rPr>
              <a:t>	D) Consulting departmental 	     procedure for order of draw</a:t>
            </a:r>
          </a:p>
          <a:p>
            <a:pPr marL="0" indent="0">
              <a:buNone/>
            </a:pPr>
            <a:endParaRPr lang="en-US" dirty="0"/>
          </a:p>
        </p:txBody>
      </p:sp>
      <p:sp>
        <p:nvSpPr>
          <p:cNvPr id="5" name="TextBox 4"/>
          <p:cNvSpPr txBox="1"/>
          <p:nvPr/>
        </p:nvSpPr>
        <p:spPr>
          <a:xfrm>
            <a:off x="858416" y="1646238"/>
            <a:ext cx="10038184" cy="369332"/>
          </a:xfrm>
          <a:prstGeom prst="rect">
            <a:avLst/>
          </a:prstGeom>
          <a:noFill/>
        </p:spPr>
        <p:txBody>
          <a:bodyPr wrap="square" rtlCol="0">
            <a:spAutoFit/>
          </a:bodyPr>
          <a:lstStyle/>
          <a:p>
            <a:pPr algn="ctr"/>
            <a:r>
              <a:rPr lang="en-US" b="1" dirty="0"/>
              <a:t>Response Option Guidelines </a:t>
            </a:r>
            <a:r>
              <a:rPr lang="en-US" b="1" i="1" dirty="0"/>
              <a:t>(“Options” include all distractors and the keyed response)</a:t>
            </a:r>
          </a:p>
        </p:txBody>
      </p:sp>
    </p:spTree>
    <p:extLst>
      <p:ext uri="{BB962C8B-B14F-4D97-AF65-F5344CB8AC3E}">
        <p14:creationId xmlns:p14="http://schemas.microsoft.com/office/powerpoint/2010/main" val="320830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a:xfrm>
            <a:off x="1305508" y="2251787"/>
            <a:ext cx="4572000" cy="3810001"/>
          </a:xfrm>
        </p:spPr>
        <p:txBody>
          <a:bodyPr/>
          <a:lstStyle/>
          <a:p>
            <a:r>
              <a:rPr lang="en-US" b="1" dirty="0"/>
              <a:t>29</a:t>
            </a:r>
            <a:r>
              <a:rPr lang="en-US" dirty="0"/>
              <a:t>.  Avoid the use of "none of the above" or "all of the above" as options.</a:t>
            </a:r>
          </a:p>
        </p:txBody>
      </p:sp>
      <p:sp>
        <p:nvSpPr>
          <p:cNvPr id="4" name="Content Placeholder 3"/>
          <p:cNvSpPr>
            <a:spLocks noGrp="1"/>
          </p:cNvSpPr>
          <p:nvPr>
            <p:ph sz="half" idx="2"/>
          </p:nvPr>
        </p:nvSpPr>
        <p:spPr>
          <a:xfrm>
            <a:off x="6324600" y="2251786"/>
            <a:ext cx="4572000" cy="3810001"/>
          </a:xfrm>
        </p:spPr>
        <p:txBody>
          <a:bodyPr/>
          <a:lstStyle/>
          <a:p>
            <a:pPr marL="0" indent="0">
              <a:buNone/>
            </a:pPr>
            <a:r>
              <a:rPr lang="en-US" dirty="0"/>
              <a:t>What is the largest state in the United States in terms of land area?</a:t>
            </a:r>
          </a:p>
          <a:p>
            <a:pPr marL="0" indent="0">
              <a:buNone/>
            </a:pPr>
            <a:r>
              <a:rPr lang="en-US" dirty="0"/>
              <a:t>        A) Florida</a:t>
            </a:r>
          </a:p>
          <a:p>
            <a:pPr marL="0" indent="0">
              <a:buNone/>
            </a:pPr>
            <a:r>
              <a:rPr lang="en-US" dirty="0"/>
              <a:t>        B) Alabama</a:t>
            </a:r>
          </a:p>
          <a:p>
            <a:pPr marL="0" indent="0">
              <a:buNone/>
            </a:pPr>
            <a:r>
              <a:rPr lang="en-US" dirty="0"/>
              <a:t>        C) Wyoming</a:t>
            </a:r>
          </a:p>
          <a:p>
            <a:pPr marL="0" indent="0">
              <a:buNone/>
            </a:pPr>
            <a:r>
              <a:rPr lang="en-US" dirty="0"/>
              <a:t>        D) None of the above</a:t>
            </a:r>
          </a:p>
        </p:txBody>
      </p:sp>
      <p:sp>
        <p:nvSpPr>
          <p:cNvPr id="5" name="TextBox 4"/>
          <p:cNvSpPr txBox="1"/>
          <p:nvPr/>
        </p:nvSpPr>
        <p:spPr>
          <a:xfrm>
            <a:off x="858416" y="1706272"/>
            <a:ext cx="10038184" cy="369332"/>
          </a:xfrm>
          <a:prstGeom prst="rect">
            <a:avLst/>
          </a:prstGeom>
          <a:noFill/>
        </p:spPr>
        <p:txBody>
          <a:bodyPr wrap="square" rtlCol="0">
            <a:spAutoFit/>
          </a:bodyPr>
          <a:lstStyle/>
          <a:p>
            <a:pPr algn="ctr"/>
            <a:r>
              <a:rPr lang="en-US" b="1" dirty="0"/>
              <a:t>Response Option Guidelines </a:t>
            </a:r>
            <a:r>
              <a:rPr lang="en-US" b="1" i="1" dirty="0"/>
              <a:t>(“Options” include all distractors and the keyed response)</a:t>
            </a:r>
          </a:p>
        </p:txBody>
      </p:sp>
    </p:spTree>
    <p:extLst>
      <p:ext uri="{BB962C8B-B14F-4D97-AF65-F5344CB8AC3E}">
        <p14:creationId xmlns:p14="http://schemas.microsoft.com/office/powerpoint/2010/main" val="305389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a:xfrm>
            <a:off x="1305508" y="2205134"/>
            <a:ext cx="4572000" cy="3810001"/>
          </a:xfrm>
        </p:spPr>
        <p:txBody>
          <a:bodyPr/>
          <a:lstStyle/>
          <a:p>
            <a:r>
              <a:rPr lang="en-US" b="1" dirty="0"/>
              <a:t>30</a:t>
            </a:r>
            <a:r>
              <a:rPr lang="en-US" dirty="0"/>
              <a:t>.  List options using numeric data in ascending or descending order.</a:t>
            </a:r>
          </a:p>
        </p:txBody>
      </p:sp>
      <p:sp>
        <p:nvSpPr>
          <p:cNvPr id="4" name="Content Placeholder 3"/>
          <p:cNvSpPr>
            <a:spLocks noGrp="1"/>
          </p:cNvSpPr>
          <p:nvPr>
            <p:ph sz="half" idx="2"/>
          </p:nvPr>
        </p:nvSpPr>
        <p:spPr>
          <a:xfrm>
            <a:off x="6324600" y="2205133"/>
            <a:ext cx="4572000" cy="3810001"/>
          </a:xfrm>
        </p:spPr>
        <p:txBody>
          <a:bodyPr/>
          <a:lstStyle/>
          <a:p>
            <a:pPr marL="0" indent="0">
              <a:buNone/>
            </a:pPr>
            <a:r>
              <a:rPr lang="en-US" dirty="0"/>
              <a:t>A yard stick is how many inches in length?</a:t>
            </a:r>
          </a:p>
          <a:p>
            <a:pPr marL="0" indent="0">
              <a:buNone/>
            </a:pPr>
            <a:r>
              <a:rPr lang="en-US" dirty="0"/>
              <a:t>      A) 42”</a:t>
            </a:r>
          </a:p>
          <a:p>
            <a:pPr marL="0" indent="0">
              <a:buNone/>
            </a:pPr>
            <a:r>
              <a:rPr lang="en-US" dirty="0"/>
              <a:t>      B) 36”</a:t>
            </a:r>
          </a:p>
          <a:p>
            <a:pPr marL="0" indent="0">
              <a:buNone/>
            </a:pPr>
            <a:r>
              <a:rPr lang="en-US" dirty="0"/>
              <a:t>      C) 28”</a:t>
            </a:r>
          </a:p>
          <a:p>
            <a:pPr marL="0" indent="0">
              <a:buNone/>
            </a:pPr>
            <a:r>
              <a:rPr lang="en-US" dirty="0"/>
              <a:t>      D) 12”</a:t>
            </a:r>
          </a:p>
        </p:txBody>
      </p:sp>
      <p:sp>
        <p:nvSpPr>
          <p:cNvPr id="5" name="TextBox 4"/>
          <p:cNvSpPr txBox="1"/>
          <p:nvPr/>
        </p:nvSpPr>
        <p:spPr>
          <a:xfrm>
            <a:off x="858416" y="1681233"/>
            <a:ext cx="10038184" cy="369332"/>
          </a:xfrm>
          <a:prstGeom prst="rect">
            <a:avLst/>
          </a:prstGeom>
          <a:noFill/>
        </p:spPr>
        <p:txBody>
          <a:bodyPr wrap="square" rtlCol="0">
            <a:spAutoFit/>
          </a:bodyPr>
          <a:lstStyle/>
          <a:p>
            <a:pPr algn="ctr"/>
            <a:r>
              <a:rPr lang="en-US" b="1" dirty="0"/>
              <a:t>Response Option Guidelines </a:t>
            </a:r>
            <a:r>
              <a:rPr lang="en-US" b="1" i="1" dirty="0"/>
              <a:t>(“Options” include all distractors and the keyed response)</a:t>
            </a:r>
          </a:p>
        </p:txBody>
      </p:sp>
    </p:spTree>
    <p:extLst>
      <p:ext uri="{BB962C8B-B14F-4D97-AF65-F5344CB8AC3E}">
        <p14:creationId xmlns:p14="http://schemas.microsoft.com/office/powerpoint/2010/main" val="310967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a:xfrm>
            <a:off x="1305508" y="2186472"/>
            <a:ext cx="4572000" cy="3810001"/>
          </a:xfrm>
        </p:spPr>
        <p:txBody>
          <a:bodyPr/>
          <a:lstStyle/>
          <a:p>
            <a:r>
              <a:rPr lang="en-US" b="1" dirty="0"/>
              <a:t>31</a:t>
            </a:r>
            <a:r>
              <a:rPr lang="en-US" dirty="0"/>
              <a:t>.  List options using lettered designations in alphabetical order, if possible.</a:t>
            </a:r>
          </a:p>
        </p:txBody>
      </p:sp>
      <p:sp>
        <p:nvSpPr>
          <p:cNvPr id="4" name="Content Placeholder 3"/>
          <p:cNvSpPr>
            <a:spLocks noGrp="1"/>
          </p:cNvSpPr>
          <p:nvPr>
            <p:ph sz="half" idx="2"/>
          </p:nvPr>
        </p:nvSpPr>
        <p:spPr>
          <a:xfrm>
            <a:off x="6324600" y="2186472"/>
            <a:ext cx="4572000" cy="3810001"/>
          </a:xfrm>
        </p:spPr>
        <p:txBody>
          <a:bodyPr/>
          <a:lstStyle/>
          <a:p>
            <a:pPr marL="0" indent="0" fontAlgn="base">
              <a:buNone/>
            </a:pPr>
            <a:r>
              <a:rPr lang="en-US" dirty="0"/>
              <a:t>Which Medicare coverage plan is also known as the “Stand-alone</a:t>
            </a:r>
            <a:br>
              <a:rPr lang="en-US" dirty="0"/>
            </a:br>
            <a:r>
              <a:rPr lang="en-US" dirty="0"/>
              <a:t>Prescription Drug Plan?”</a:t>
            </a:r>
          </a:p>
          <a:p>
            <a:pPr marL="0" indent="0" fontAlgn="base">
              <a:buNone/>
            </a:pPr>
            <a:r>
              <a:rPr lang="en-US" dirty="0"/>
              <a:t>     A) Part A</a:t>
            </a:r>
          </a:p>
          <a:p>
            <a:pPr marL="0" indent="0" fontAlgn="base">
              <a:buNone/>
            </a:pPr>
            <a:r>
              <a:rPr lang="en-US" dirty="0"/>
              <a:t>     B) Part B</a:t>
            </a:r>
          </a:p>
          <a:p>
            <a:pPr marL="0" indent="0" fontAlgn="base">
              <a:buNone/>
            </a:pPr>
            <a:r>
              <a:rPr lang="en-US" dirty="0"/>
              <a:t>     C) Part C</a:t>
            </a:r>
          </a:p>
          <a:p>
            <a:pPr marL="0" indent="0" fontAlgn="base">
              <a:buNone/>
            </a:pPr>
            <a:r>
              <a:rPr lang="en-US" dirty="0"/>
              <a:t>     D) Part D</a:t>
            </a:r>
          </a:p>
          <a:p>
            <a:endParaRPr lang="en-US" dirty="0"/>
          </a:p>
        </p:txBody>
      </p:sp>
      <p:sp>
        <p:nvSpPr>
          <p:cNvPr id="5" name="TextBox 4"/>
          <p:cNvSpPr txBox="1"/>
          <p:nvPr/>
        </p:nvSpPr>
        <p:spPr>
          <a:xfrm>
            <a:off x="858416" y="1661629"/>
            <a:ext cx="10038184" cy="369332"/>
          </a:xfrm>
          <a:prstGeom prst="rect">
            <a:avLst/>
          </a:prstGeom>
          <a:noFill/>
        </p:spPr>
        <p:txBody>
          <a:bodyPr wrap="square" rtlCol="0">
            <a:spAutoFit/>
          </a:bodyPr>
          <a:lstStyle/>
          <a:p>
            <a:pPr algn="ctr"/>
            <a:r>
              <a:rPr lang="en-US" b="1" dirty="0"/>
              <a:t>Response Option Guidelines </a:t>
            </a:r>
            <a:r>
              <a:rPr lang="en-US" b="1" i="1" dirty="0"/>
              <a:t>(“Options” include all distractors and the keyed response)</a:t>
            </a:r>
          </a:p>
        </p:txBody>
      </p:sp>
    </p:spTree>
    <p:extLst>
      <p:ext uri="{BB962C8B-B14F-4D97-AF65-F5344CB8AC3E}">
        <p14:creationId xmlns:p14="http://schemas.microsoft.com/office/powerpoint/2010/main" val="368274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sz="half" idx="1"/>
          </p:nvPr>
        </p:nvSpPr>
        <p:spPr/>
        <p:txBody>
          <a:bodyPr/>
          <a:lstStyle/>
          <a:p>
            <a:r>
              <a:rPr lang="en-US" b="1" dirty="0"/>
              <a:t>32.</a:t>
            </a:r>
            <a:r>
              <a:rPr lang="en-US" dirty="0"/>
              <a:t> Generally avoid the use of acronyms and jargon.  Use acronyms only if they are universally known in a domain or if they are better known than the terms they replace.</a:t>
            </a:r>
          </a:p>
        </p:txBody>
      </p:sp>
      <p:sp>
        <p:nvSpPr>
          <p:cNvPr id="4" name="Content Placeholder 3"/>
          <p:cNvSpPr>
            <a:spLocks noGrp="1"/>
          </p:cNvSpPr>
          <p:nvPr>
            <p:ph sz="half" idx="2"/>
          </p:nvPr>
        </p:nvSpPr>
        <p:spPr/>
        <p:txBody>
          <a:bodyPr/>
          <a:lstStyle/>
          <a:p>
            <a:pPr marL="0" indent="0">
              <a:buNone/>
            </a:pPr>
            <a:r>
              <a:rPr lang="en-US" dirty="0"/>
              <a:t>The producer in a sound recording studio asks a musician to connect a B3 to the recording buss via MIDI, for input into a DA-88.  The musician’s instrument has no USB-out, but does support line out.  How should the musician respond to the request?</a:t>
            </a:r>
          </a:p>
          <a:p>
            <a:pPr marL="0" indent="0">
              <a:buNone/>
            </a:pPr>
            <a:r>
              <a:rPr lang="en-US" dirty="0"/>
              <a:t>	A)		C)</a:t>
            </a:r>
          </a:p>
          <a:p>
            <a:pPr marL="0" indent="0">
              <a:buNone/>
            </a:pPr>
            <a:r>
              <a:rPr lang="en-US" dirty="0"/>
              <a:t>	B)   		D)	</a:t>
            </a:r>
          </a:p>
        </p:txBody>
      </p:sp>
    </p:spTree>
    <p:extLst>
      <p:ext uri="{BB962C8B-B14F-4D97-AF65-F5344CB8AC3E}">
        <p14:creationId xmlns:p14="http://schemas.microsoft.com/office/powerpoint/2010/main" val="25804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idx="1"/>
          </p:nvPr>
        </p:nvSpPr>
        <p:spPr/>
        <p:txBody>
          <a:bodyPr/>
          <a:lstStyle/>
          <a:p>
            <a:pPr marL="0" indent="0">
              <a:buNone/>
            </a:pPr>
            <a:r>
              <a:rPr lang="en-US" dirty="0"/>
              <a:t>			</a:t>
            </a:r>
            <a:r>
              <a:rPr lang="en-US" b="1" dirty="0"/>
              <a:t>OTHER CONSIDERATIONS</a:t>
            </a:r>
          </a:p>
          <a:p>
            <a:r>
              <a:rPr lang="en-US" dirty="0"/>
              <a:t>Use common student errors as distractors</a:t>
            </a:r>
          </a:p>
          <a:p>
            <a:r>
              <a:rPr lang="en-US" dirty="0"/>
              <a:t>Avoid the use of humor</a:t>
            </a:r>
          </a:p>
          <a:p>
            <a:r>
              <a:rPr lang="en-US" dirty="0"/>
              <a:t>Avoid items based on opinions</a:t>
            </a:r>
          </a:p>
          <a:p>
            <a:r>
              <a:rPr lang="en-US" dirty="0"/>
              <a:t>Emphasize higher-level thinking</a:t>
            </a:r>
          </a:p>
          <a:p>
            <a:r>
              <a:rPr lang="en-US" dirty="0"/>
              <a:t>Avoid complex multiple-choice items</a:t>
            </a:r>
          </a:p>
          <a:p>
            <a:r>
              <a:rPr lang="en-US" dirty="0"/>
              <a:t>Avoid testing overly-specific knowledge or “picky” points </a:t>
            </a:r>
          </a:p>
        </p:txBody>
      </p:sp>
    </p:spTree>
    <p:extLst>
      <p:ext uri="{BB962C8B-B14F-4D97-AF65-F5344CB8AC3E}">
        <p14:creationId xmlns:p14="http://schemas.microsoft.com/office/powerpoint/2010/main" val="83382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Multiple-choice items:  Rules of good form for structure and content</a:t>
            </a:r>
          </a:p>
        </p:txBody>
      </p:sp>
      <p:sp>
        <p:nvSpPr>
          <p:cNvPr id="3" name="Content Placeholder 2"/>
          <p:cNvSpPr>
            <a:spLocks noGrp="1"/>
          </p:cNvSpPr>
          <p:nvPr>
            <p:ph idx="1"/>
          </p:nvPr>
        </p:nvSpPr>
        <p:spPr>
          <a:xfrm>
            <a:off x="1295399" y="1981201"/>
            <a:ext cx="10139313" cy="3809999"/>
          </a:xfrm>
        </p:spPr>
        <p:txBody>
          <a:bodyPr>
            <a:normAutofit lnSpcReduction="10000"/>
          </a:bodyPr>
          <a:lstStyle/>
          <a:p>
            <a:pPr marL="0" indent="0">
              <a:buNone/>
            </a:pPr>
            <a:r>
              <a:rPr lang="en-US" dirty="0"/>
              <a:t>                                         </a:t>
            </a:r>
            <a:r>
              <a:rPr lang="en-US" b="1" dirty="0"/>
              <a:t>OTHER CONSIDERATIONS</a:t>
            </a:r>
          </a:p>
          <a:p>
            <a:r>
              <a:rPr lang="en-US" dirty="0"/>
              <a:t>Avoid regional expressions and colloquialisms</a:t>
            </a:r>
          </a:p>
          <a:p>
            <a:r>
              <a:rPr lang="en-US" dirty="0"/>
              <a:t>Avoid the use of biased test items (gender, age, culture, etc.) </a:t>
            </a:r>
          </a:p>
          <a:p>
            <a:r>
              <a:rPr lang="en-US" dirty="0"/>
              <a:t>Avoid unfocused item stems</a:t>
            </a:r>
          </a:p>
          <a:p>
            <a:r>
              <a:rPr lang="en-US" dirty="0"/>
              <a:t>Ensure that test content is current </a:t>
            </a:r>
          </a:p>
          <a:p>
            <a:r>
              <a:rPr lang="en-US" dirty="0"/>
              <a:t>Minimize time it takes for examinees to read content</a:t>
            </a:r>
          </a:p>
          <a:p>
            <a:r>
              <a:rPr lang="en-US" dirty="0"/>
              <a:t>Items phrased as questions are preferable to the sentence-completion format</a:t>
            </a:r>
          </a:p>
          <a:p>
            <a:r>
              <a:rPr lang="en-US" dirty="0"/>
              <a:t>Items should typically be answerable by reading the stem alone (obscuring options)</a:t>
            </a:r>
          </a:p>
          <a:p>
            <a:endParaRPr lang="en-US" dirty="0"/>
          </a:p>
        </p:txBody>
      </p:sp>
    </p:spTree>
    <p:extLst>
      <p:ext uri="{BB962C8B-B14F-4D97-AF65-F5344CB8AC3E}">
        <p14:creationId xmlns:p14="http://schemas.microsoft.com/office/powerpoint/2010/main" val="378175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Test Items To Different Cognitive Levels</a:t>
            </a:r>
            <a:endParaRPr lang="en-US" i="1" dirty="0"/>
          </a:p>
        </p:txBody>
      </p:sp>
      <p:sp>
        <p:nvSpPr>
          <p:cNvPr id="3" name="Text Placeholder 2"/>
          <p:cNvSpPr>
            <a:spLocks noGrp="1"/>
          </p:cNvSpPr>
          <p:nvPr>
            <p:ph type="body" idx="1"/>
          </p:nvPr>
        </p:nvSpPr>
        <p:spPr/>
        <p:txBody>
          <a:bodyPr>
            <a:noAutofit/>
          </a:bodyPr>
          <a:lstStyle/>
          <a:p>
            <a:r>
              <a:rPr lang="en-US" sz="2800" i="1" dirty="0"/>
              <a:t>(Bloom’s Taxonomy)</a:t>
            </a:r>
          </a:p>
        </p:txBody>
      </p:sp>
    </p:spTree>
    <p:extLst>
      <p:ext uri="{BB962C8B-B14F-4D97-AF65-F5344CB8AC3E}">
        <p14:creationId xmlns:p14="http://schemas.microsoft.com/office/powerpoint/2010/main" val="36332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Bloom’s Taxonomy: Original and Revised</a:t>
            </a:r>
          </a:p>
        </p:txBody>
      </p:sp>
      <p:sp>
        <p:nvSpPr>
          <p:cNvPr id="3" name="Content Placeholder 2"/>
          <p:cNvSpPr>
            <a:spLocks noGrp="1"/>
          </p:cNvSpPr>
          <p:nvPr>
            <p:ph idx="1"/>
          </p:nvPr>
        </p:nvSpPr>
        <p:spPr>
          <a:xfrm>
            <a:off x="1715277" y="1791478"/>
            <a:ext cx="8156510" cy="4142791"/>
          </a:xfrm>
        </p:spPr>
        <p:txBody>
          <a:bodyPr>
            <a:normAutofit lnSpcReduction="10000"/>
          </a:bodyPr>
          <a:lstStyle/>
          <a:p>
            <a:pPr marL="0" indent="0">
              <a:buNone/>
            </a:pPr>
            <a:r>
              <a:rPr lang="en-US" b="1" dirty="0"/>
              <a:t>      Bloom			Anderson-Krathwohl Revision</a:t>
            </a:r>
          </a:p>
          <a:p>
            <a:pPr marL="0" indent="0">
              <a:buNone/>
            </a:pPr>
            <a:r>
              <a:rPr lang="en-US" dirty="0"/>
              <a:t>Knowledge			        	Remembering</a:t>
            </a:r>
          </a:p>
          <a:p>
            <a:pPr marL="0" indent="0">
              <a:buNone/>
            </a:pPr>
            <a:r>
              <a:rPr lang="en-US" dirty="0"/>
              <a:t>Comprehension			 	Understanding</a:t>
            </a:r>
          </a:p>
          <a:p>
            <a:pPr marL="0" indent="0">
              <a:buNone/>
            </a:pPr>
            <a:r>
              <a:rPr lang="en-US" dirty="0"/>
              <a:t>Application				Applying</a:t>
            </a:r>
          </a:p>
          <a:p>
            <a:pPr marL="0" indent="0">
              <a:buNone/>
            </a:pPr>
            <a:r>
              <a:rPr lang="en-US" dirty="0"/>
              <a:t>Analysis				Analyzing</a:t>
            </a:r>
          </a:p>
          <a:p>
            <a:pPr marL="0" indent="0">
              <a:buNone/>
            </a:pPr>
            <a:r>
              <a:rPr lang="en-US" dirty="0"/>
              <a:t>Synthesis				Evaluating</a:t>
            </a:r>
          </a:p>
          <a:p>
            <a:pPr marL="0" indent="0">
              <a:buNone/>
            </a:pPr>
            <a:r>
              <a:rPr lang="en-US" dirty="0"/>
              <a:t>Evaluation				Creating</a:t>
            </a:r>
          </a:p>
          <a:p>
            <a:pPr marL="0" indent="0">
              <a:spcBef>
                <a:spcPts val="0"/>
              </a:spcBef>
              <a:buNone/>
            </a:pPr>
            <a:endParaRPr lang="en-US" sz="1100" dirty="0">
              <a:solidFill>
                <a:srgbClr val="333333"/>
              </a:solidFill>
              <a:latin typeface="Arial" panose="020B0604020202020204" pitchFamily="34" charset="0"/>
              <a:cs typeface="Arial" panose="020B0604020202020204" pitchFamily="34" charset="0"/>
            </a:endParaRPr>
          </a:p>
          <a:p>
            <a:pPr marL="0" indent="0">
              <a:spcBef>
                <a:spcPts val="0"/>
              </a:spcBef>
              <a:buNone/>
            </a:pPr>
            <a:r>
              <a:rPr lang="en-US" sz="1000" dirty="0">
                <a:solidFill>
                  <a:srgbClr val="333333"/>
                </a:solidFill>
                <a:latin typeface="Arial" panose="020B0604020202020204" pitchFamily="34" charset="0"/>
                <a:cs typeface="Arial" panose="020B0604020202020204" pitchFamily="34" charset="0"/>
              </a:rPr>
              <a:t>	</a:t>
            </a:r>
          </a:p>
          <a:p>
            <a:pPr marL="0" indent="0">
              <a:spcBef>
                <a:spcPts val="0"/>
              </a:spcBef>
              <a:buNone/>
            </a:pPr>
            <a:r>
              <a:rPr lang="en-US" sz="1000" dirty="0">
                <a:solidFill>
                  <a:srgbClr val="333333"/>
                </a:solidFill>
                <a:latin typeface="Arial" panose="020B0604020202020204" pitchFamily="34" charset="0"/>
                <a:cs typeface="Arial" panose="020B0604020202020204" pitchFamily="34" charset="0"/>
              </a:rPr>
              <a:t>	Anderson, L. W. and Krathwohl, D. R., et al (Eds..) (2001) </a:t>
            </a:r>
            <a:r>
              <a:rPr lang="en-US" sz="1000" i="1" dirty="0">
                <a:solidFill>
                  <a:srgbClr val="333333"/>
                </a:solidFill>
                <a:latin typeface="Arial" panose="020B0604020202020204" pitchFamily="34" charset="0"/>
                <a:cs typeface="Arial" panose="020B0604020202020204" pitchFamily="34" charset="0"/>
              </a:rPr>
              <a:t>A Taxonomy for Learning, Teaching, and Assessing: A</a:t>
            </a:r>
          </a:p>
          <a:p>
            <a:pPr marL="0" indent="0">
              <a:spcBef>
                <a:spcPts val="0"/>
              </a:spcBef>
              <a:buNone/>
            </a:pPr>
            <a:r>
              <a:rPr lang="en-US" sz="1000" i="1" dirty="0">
                <a:solidFill>
                  <a:srgbClr val="333333"/>
                </a:solidFill>
                <a:latin typeface="Arial" panose="020B0604020202020204" pitchFamily="34" charset="0"/>
                <a:cs typeface="Arial" panose="020B0604020202020204" pitchFamily="34" charset="0"/>
              </a:rPr>
              <a:t>	Revision of Bloom’s Taxonomy of Educational Objectives</a:t>
            </a:r>
            <a:r>
              <a:rPr lang="en-US" sz="1000" dirty="0">
                <a:solidFill>
                  <a:srgbClr val="333333"/>
                </a:solidFill>
                <a:latin typeface="Arial" panose="020B0604020202020204" pitchFamily="34" charset="0"/>
                <a:cs typeface="Arial" panose="020B0604020202020204" pitchFamily="34" charset="0"/>
              </a:rPr>
              <a:t>. Allyn &amp; Bacon. Boston, MA (Pearson Education Group)</a:t>
            </a:r>
            <a:r>
              <a:rPr lang="en-US" sz="1000" dirty="0">
                <a:solidFill>
                  <a:srgbClr val="333333"/>
                </a:solidFill>
                <a:latin typeface="Open Sans"/>
              </a:rPr>
              <a:t> </a:t>
            </a:r>
          </a:p>
          <a:p>
            <a:pPr marL="0" indent="0">
              <a:spcBef>
                <a:spcPts val="0"/>
              </a:spcBef>
              <a:buNone/>
            </a:pPr>
            <a:endParaRPr lang="en-US" sz="1000" dirty="0">
              <a:solidFill>
                <a:srgbClr val="333333"/>
              </a:solidFill>
              <a:latin typeface="Open Sans"/>
            </a:endParaRPr>
          </a:p>
          <a:p>
            <a:pPr marL="0" indent="0">
              <a:spcBef>
                <a:spcPts val="0"/>
              </a:spcBef>
              <a:buNone/>
            </a:pPr>
            <a:r>
              <a:rPr lang="en-US" sz="1000" dirty="0"/>
              <a:t>	Taxonomy of Educational Objectives.  (1956).  Bloom, B. S., Ed.  New York: David McKay Company.</a:t>
            </a:r>
          </a:p>
        </p:txBody>
      </p:sp>
      <p:sp>
        <p:nvSpPr>
          <p:cNvPr id="6" name="Down Arrow 5"/>
          <p:cNvSpPr/>
          <p:nvPr/>
        </p:nvSpPr>
        <p:spPr>
          <a:xfrm rot="15593271">
            <a:off x="4633392" y="3366882"/>
            <a:ext cx="144696" cy="27985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rot="16740000">
            <a:off x="4630268" y="3366881"/>
            <a:ext cx="144696" cy="27985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52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a:t>
            </a:r>
          </a:p>
        </p:txBody>
      </p:sp>
      <p:sp>
        <p:nvSpPr>
          <p:cNvPr id="3" name="Content Placeholder 2"/>
          <p:cNvSpPr>
            <a:spLocks noGrp="1"/>
          </p:cNvSpPr>
          <p:nvPr>
            <p:ph idx="1"/>
          </p:nvPr>
        </p:nvSpPr>
        <p:spPr/>
        <p:txBody>
          <a:bodyPr/>
          <a:lstStyle/>
          <a:p>
            <a:r>
              <a:rPr lang="en-US" dirty="0"/>
              <a:t>The degree to which accumulated evidence and theory support a specific interpretation of test scores for a given use of a test.  If multiple interpretations of a test score for different uses are intended, validity evidence for each interpretation is needed.</a:t>
            </a:r>
          </a:p>
          <a:p>
            <a:endParaRPr lang="en-US" dirty="0"/>
          </a:p>
          <a:p>
            <a:r>
              <a:rPr lang="en-US" dirty="0"/>
              <a:t>Validation is the process through which the validity of a proposed interpretation of test scores for their intended uses is investigated.  </a:t>
            </a:r>
            <a:r>
              <a:rPr lang="en-US" sz="1400" i="1" dirty="0"/>
              <a:t>AREA, APA, NCME: P. 225</a:t>
            </a:r>
            <a:r>
              <a:rPr lang="en-US" dirty="0"/>
              <a:t>. </a:t>
            </a:r>
          </a:p>
          <a:p>
            <a:endParaRPr lang="en-US" dirty="0"/>
          </a:p>
          <a:p>
            <a:r>
              <a:rPr lang="en-US" dirty="0"/>
              <a:t>Does the test measure what it intends to measure?</a:t>
            </a:r>
          </a:p>
          <a:p>
            <a:endParaRPr lang="en-US" dirty="0"/>
          </a:p>
        </p:txBody>
      </p:sp>
    </p:spTree>
    <p:extLst>
      <p:ext uri="{BB962C8B-B14F-4D97-AF65-F5344CB8AC3E}">
        <p14:creationId xmlns:p14="http://schemas.microsoft.com/office/powerpoint/2010/main" val="42479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1084"/>
            <a:ext cx="9601200" cy="936702"/>
          </a:xfrm>
        </p:spPr>
        <p:txBody>
          <a:bodyPr>
            <a:normAutofit fontScale="90000"/>
          </a:bodyPr>
          <a:lstStyle/>
          <a:p>
            <a:r>
              <a:rPr lang="en-US" dirty="0"/>
              <a:t>Bloom’s Taxonomy: Key Words for Objectives, Assignments, and Evaluations</a:t>
            </a:r>
          </a:p>
        </p:txBody>
      </p:sp>
      <p:sp>
        <p:nvSpPr>
          <p:cNvPr id="4" name="Content Placeholder 2"/>
          <p:cNvSpPr>
            <a:spLocks noGrp="1"/>
          </p:cNvSpPr>
          <p:nvPr>
            <p:ph idx="1"/>
          </p:nvPr>
        </p:nvSpPr>
        <p:spPr>
          <a:xfrm>
            <a:off x="1295400" y="1538869"/>
            <a:ext cx="9601200" cy="4516243"/>
          </a:xfrm>
        </p:spPr>
        <p:txBody>
          <a:bodyPr>
            <a:normAutofit/>
          </a:bodyPr>
          <a:lstStyle/>
          <a:p>
            <a:pPr marL="0" indent="0">
              <a:spcBef>
                <a:spcPts val="0"/>
              </a:spcBef>
              <a:buNone/>
            </a:pPr>
            <a:r>
              <a:rPr lang="en-US" b="1" dirty="0"/>
              <a:t>Level			Sample Key Words</a:t>
            </a:r>
          </a:p>
          <a:p>
            <a:pPr marL="0" indent="0">
              <a:spcBef>
                <a:spcPts val="0"/>
              </a:spcBef>
              <a:buNone/>
            </a:pPr>
            <a:endParaRPr lang="en-US" dirty="0"/>
          </a:p>
          <a:p>
            <a:pPr marL="0" indent="0">
              <a:spcBef>
                <a:spcPts val="0"/>
              </a:spcBef>
              <a:buNone/>
            </a:pPr>
            <a:r>
              <a:rPr lang="en-US" dirty="0"/>
              <a:t>Remembering		define, describe, name, recall, recognize, select</a:t>
            </a:r>
          </a:p>
          <a:p>
            <a:pPr marL="0" indent="0">
              <a:spcBef>
                <a:spcPts val="0"/>
              </a:spcBef>
              <a:buNone/>
            </a:pPr>
            <a:endParaRPr lang="en-US" dirty="0"/>
          </a:p>
          <a:p>
            <a:pPr marL="0" indent="0">
              <a:spcBef>
                <a:spcPts val="0"/>
              </a:spcBef>
              <a:buNone/>
            </a:pPr>
            <a:r>
              <a:rPr lang="en-US" dirty="0"/>
              <a:t>Understanding		associate, distinguish, compare, illustrate, paraphrase</a:t>
            </a:r>
          </a:p>
          <a:p>
            <a:pPr marL="0" indent="0">
              <a:spcBef>
                <a:spcPts val="0"/>
              </a:spcBef>
              <a:buNone/>
            </a:pPr>
            <a:endParaRPr lang="en-US" dirty="0"/>
          </a:p>
          <a:p>
            <a:pPr marL="0" indent="0">
              <a:spcBef>
                <a:spcPts val="0"/>
              </a:spcBef>
              <a:buNone/>
            </a:pPr>
            <a:r>
              <a:rPr lang="en-US" dirty="0"/>
              <a:t>Applying		compute, demonstrate, estimate, illustrate, interpret, solve</a:t>
            </a:r>
          </a:p>
          <a:p>
            <a:pPr marL="0" indent="0">
              <a:spcBef>
                <a:spcPts val="0"/>
              </a:spcBef>
              <a:buNone/>
            </a:pPr>
            <a:endParaRPr lang="en-US" dirty="0"/>
          </a:p>
          <a:p>
            <a:pPr marL="0" indent="0">
              <a:spcBef>
                <a:spcPts val="0"/>
              </a:spcBef>
              <a:buNone/>
            </a:pPr>
            <a:r>
              <a:rPr lang="en-US" dirty="0"/>
              <a:t>Analyzing		compare, determine, categorize, outline, distinguish</a:t>
            </a:r>
          </a:p>
          <a:p>
            <a:pPr marL="0" indent="0">
              <a:spcBef>
                <a:spcPts val="0"/>
              </a:spcBef>
              <a:buNone/>
            </a:pPr>
            <a:endParaRPr lang="en-US" dirty="0"/>
          </a:p>
          <a:p>
            <a:pPr marL="0" indent="0">
              <a:spcBef>
                <a:spcPts val="0"/>
              </a:spcBef>
              <a:buNone/>
            </a:pPr>
            <a:r>
              <a:rPr lang="en-US" dirty="0"/>
              <a:t>Evaluating		evaluate, judge, rank, detect, monitor, test, validate</a:t>
            </a:r>
          </a:p>
          <a:p>
            <a:pPr marL="0" indent="0">
              <a:spcBef>
                <a:spcPts val="0"/>
              </a:spcBef>
              <a:buNone/>
            </a:pPr>
            <a:endParaRPr lang="en-US" dirty="0"/>
          </a:p>
          <a:p>
            <a:pPr marL="0" indent="0">
              <a:spcBef>
                <a:spcPts val="0"/>
              </a:spcBef>
              <a:buNone/>
            </a:pPr>
            <a:r>
              <a:rPr lang="en-US" dirty="0"/>
              <a:t>Creating		generate, hypothesize, design, plan, produce, construct</a:t>
            </a:r>
          </a:p>
          <a:p>
            <a:pPr marL="0" indent="0">
              <a:spcBef>
                <a:spcPts val="0"/>
              </a:spcBef>
              <a:buNone/>
            </a:pPr>
            <a:endParaRPr lang="en-US" sz="1100" dirty="0">
              <a:solidFill>
                <a:srgbClr val="333333"/>
              </a:solidFill>
              <a:latin typeface="Arial" panose="020B0604020202020204" pitchFamily="34" charset="0"/>
              <a:cs typeface="Arial" panose="020B0604020202020204" pitchFamily="34" charset="0"/>
            </a:endParaRPr>
          </a:p>
          <a:p>
            <a:pPr marL="0" indent="0">
              <a:spcBef>
                <a:spcPts val="0"/>
              </a:spcBef>
              <a:buNone/>
            </a:pPr>
            <a:r>
              <a:rPr lang="en-US" sz="1000" dirty="0">
                <a:solidFill>
                  <a:srgbClr val="333333"/>
                </a:solidFill>
                <a:latin typeface="Arial" panose="020B0604020202020204" pitchFamily="34" charset="0"/>
                <a:cs typeface="Arial" panose="020B0604020202020204" pitchFamily="34" charset="0"/>
              </a:rPr>
              <a:t>	</a:t>
            </a:r>
          </a:p>
          <a:p>
            <a:pPr marL="0" indent="0">
              <a:spcBef>
                <a:spcPts val="0"/>
              </a:spcBef>
              <a:buNone/>
            </a:pPr>
            <a:r>
              <a:rPr lang="en-US" sz="1000" dirty="0">
                <a:solidFill>
                  <a:srgbClr val="333333"/>
                </a:solidFill>
                <a:latin typeface="Arial" panose="020B0604020202020204" pitchFamily="34" charset="0"/>
                <a:cs typeface="Arial" panose="020B0604020202020204" pitchFamily="34" charset="0"/>
              </a:rPr>
              <a:t>	</a:t>
            </a:r>
            <a:endParaRPr lang="en-US" sz="1000" dirty="0"/>
          </a:p>
        </p:txBody>
      </p:sp>
    </p:spTree>
    <p:extLst>
      <p:ext uri="{BB962C8B-B14F-4D97-AF65-F5344CB8AC3E}">
        <p14:creationId xmlns:p14="http://schemas.microsoft.com/office/powerpoint/2010/main" val="79514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9601200" cy="1142385"/>
          </a:xfrm>
        </p:spPr>
        <p:txBody>
          <a:bodyPr/>
          <a:lstStyle/>
          <a:p>
            <a:r>
              <a:rPr lang="en-US" dirty="0"/>
              <a:t>Cognitive Levels Employed as Item Descriptors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738507"/>
              </p:ext>
            </p:extLst>
          </p:nvPr>
        </p:nvGraphicFramePr>
        <p:xfrm>
          <a:off x="1295400" y="1436915"/>
          <a:ext cx="9601200" cy="4655974"/>
        </p:xfrm>
        <a:graphic>
          <a:graphicData uri="http://schemas.openxmlformats.org/drawingml/2006/table">
            <a:tbl>
              <a:tblPr firstRow="1" bandRow="1">
                <a:tableStyleId>{BC89EF96-8CEA-46FF-86C4-4CE0E7609802}</a:tableStyleId>
              </a:tblPr>
              <a:tblGrid>
                <a:gridCol w="2567473">
                  <a:extLst>
                    <a:ext uri="{9D8B030D-6E8A-4147-A177-3AD203B41FA5}">
                      <a16:colId xmlns:a16="http://schemas.microsoft.com/office/drawing/2014/main" val="20000"/>
                    </a:ext>
                  </a:extLst>
                </a:gridCol>
                <a:gridCol w="858417">
                  <a:extLst>
                    <a:ext uri="{9D8B030D-6E8A-4147-A177-3AD203B41FA5}">
                      <a16:colId xmlns:a16="http://schemas.microsoft.com/office/drawing/2014/main" val="20001"/>
                    </a:ext>
                  </a:extLst>
                </a:gridCol>
                <a:gridCol w="6175310">
                  <a:extLst>
                    <a:ext uri="{9D8B030D-6E8A-4147-A177-3AD203B41FA5}">
                      <a16:colId xmlns:a16="http://schemas.microsoft.com/office/drawing/2014/main" val="20002"/>
                    </a:ext>
                  </a:extLst>
                </a:gridCol>
              </a:tblGrid>
              <a:tr h="386596">
                <a:tc>
                  <a:txBody>
                    <a:bodyPr/>
                    <a:lstStyle/>
                    <a:p>
                      <a:r>
                        <a:rPr lang="en-US" sz="1800" dirty="0">
                          <a:effectLst/>
                        </a:rPr>
                        <a:t>Cognitive Level </a:t>
                      </a:r>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Description of Ability</a:t>
                      </a:r>
                    </a:p>
                  </a:txBody>
                  <a:tcPr/>
                </a:tc>
                <a:extLst>
                  <a:ext uri="{0D108BD9-81ED-4DB2-BD59-A6C34878D82A}">
                    <a16:rowId xmlns:a16="http://schemas.microsoft.com/office/drawing/2014/main" val="10000"/>
                  </a:ext>
                </a:extLst>
              </a:tr>
              <a:tr h="1143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rPr>
                        <a:t>Level 1</a:t>
                      </a:r>
                      <a:r>
                        <a:rPr lang="en-US" sz="1800" dirty="0">
                          <a:effectLst/>
                        </a:rPr>
                        <a:t>: Recall of Facts      </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rPr>
                        <a:t>This level refers to the ability to recall or recognize previously learned information. The range of abilities in this level may involve the recall of particular facts to the recall of theories.</a:t>
                      </a:r>
                    </a:p>
                    <a:p>
                      <a:endParaRPr lang="en-US" dirty="0"/>
                    </a:p>
                  </a:txBody>
                  <a:tcPr/>
                </a:tc>
                <a:extLst>
                  <a:ext uri="{0D108BD9-81ED-4DB2-BD59-A6C34878D82A}">
                    <a16:rowId xmlns:a16="http://schemas.microsoft.com/office/drawing/2014/main" val="10001"/>
                  </a:ext>
                </a:extLst>
              </a:tr>
              <a:tr h="1112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rPr>
                        <a:t>Level 2</a:t>
                      </a:r>
                      <a:r>
                        <a:rPr lang="en-US" sz="1800" dirty="0">
                          <a:effectLst/>
                        </a:rPr>
                        <a:t>: Interpretation and Application</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rPr>
                        <a:t>This level refers to the ability to apply recalled knowledge to interpret presented information. This process may involve knowing relationships among facts and principles.</a:t>
                      </a:r>
                    </a:p>
                    <a:p>
                      <a:endParaRPr lang="en-US" sz="1600" dirty="0"/>
                    </a:p>
                  </a:txBody>
                  <a:tcPr/>
                </a:tc>
                <a:extLst>
                  <a:ext uri="{0D108BD9-81ED-4DB2-BD59-A6C34878D82A}">
                    <a16:rowId xmlns:a16="http://schemas.microsoft.com/office/drawing/2014/main" val="10002"/>
                  </a:ext>
                </a:extLst>
              </a:tr>
              <a:tr h="2013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rPr>
                        <a:t>Level 3:</a:t>
                      </a:r>
                      <a:r>
                        <a:rPr lang="en-US" sz="1800" dirty="0">
                          <a:effectLst/>
                        </a:rPr>
                        <a:t> Problem Solving, Judgement, and Evaluation</a:t>
                      </a:r>
                    </a:p>
                  </a:txBody>
                  <a:tcPr/>
                </a:tc>
                <a:tc>
                  <a:txBody>
                    <a:bodyPr/>
                    <a:lstStyle/>
                    <a:p>
                      <a:endParaRPr lang="en-US" dirty="0"/>
                    </a:p>
                  </a:txBody>
                  <a:tcPr/>
                </a:tc>
                <a:tc>
                  <a:txBody>
                    <a:bodyPr/>
                    <a:lstStyle/>
                    <a:p>
                      <a:pPr marL="0" marR="0">
                        <a:lnSpc>
                          <a:spcPct val="107000"/>
                        </a:lnSpc>
                        <a:spcBef>
                          <a:spcPts val="0"/>
                        </a:spcBef>
                        <a:spcAft>
                          <a:spcPts val="0"/>
                        </a:spcAft>
                      </a:pPr>
                      <a:r>
                        <a:rPr lang="en-US" sz="1600" dirty="0">
                          <a:effectLst/>
                        </a:rPr>
                        <a:t>This level refers to the ability to use recalled knowledge to interpret (or to apply it to) presented information in the process of solving a problem. Situations may be analyzed and evaluated, and decisions may be required based on facts or principles. Problem solving and decision making are emphasized.</a:t>
                      </a:r>
                    </a:p>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2411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Employing Psychometric Analyses to Evaluate and Refine MCQs</a:t>
            </a:r>
            <a:endParaRPr lang="en-US" i="1" dirty="0"/>
          </a:p>
        </p:txBody>
      </p:sp>
      <p:sp>
        <p:nvSpPr>
          <p:cNvPr id="3" name="Text Placeholder 2"/>
          <p:cNvSpPr>
            <a:spLocks noGrp="1"/>
          </p:cNvSpPr>
          <p:nvPr>
            <p:ph type="body" idx="1"/>
          </p:nvPr>
        </p:nvSpPr>
        <p:spPr/>
        <p:txBody>
          <a:bodyPr>
            <a:noAutofit/>
          </a:bodyPr>
          <a:lstStyle/>
          <a:p>
            <a:r>
              <a:rPr lang="en-US" sz="2800" i="1" dirty="0"/>
              <a:t>Classical Test Theory – Selected Indices</a:t>
            </a:r>
          </a:p>
        </p:txBody>
      </p:sp>
    </p:spTree>
    <p:extLst>
      <p:ext uri="{BB962C8B-B14F-4D97-AF65-F5344CB8AC3E}">
        <p14:creationId xmlns:p14="http://schemas.microsoft.com/office/powerpoint/2010/main" val="325867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Test Theory Indices (</a:t>
            </a:r>
            <a:r>
              <a:rPr lang="en-US" i="1" dirty="0"/>
              <a:t>Selected</a:t>
            </a:r>
            <a:r>
              <a:rPr lang="en-US" dirty="0"/>
              <a:t>)</a:t>
            </a:r>
          </a:p>
        </p:txBody>
      </p:sp>
      <p:sp>
        <p:nvSpPr>
          <p:cNvPr id="3" name="Content Placeholder 2"/>
          <p:cNvSpPr>
            <a:spLocks noGrp="1"/>
          </p:cNvSpPr>
          <p:nvPr>
            <p:ph idx="1"/>
          </p:nvPr>
        </p:nvSpPr>
        <p:spPr/>
        <p:txBody>
          <a:bodyPr/>
          <a:lstStyle/>
          <a:p>
            <a:r>
              <a:rPr lang="en-US" dirty="0"/>
              <a:t>Item Difficulty (p-value as reflected by percent correct)</a:t>
            </a:r>
          </a:p>
          <a:p>
            <a:r>
              <a:rPr lang="en-US" dirty="0"/>
              <a:t>Item Discrimination (r-value as reflected by point-biserial correlation)</a:t>
            </a:r>
          </a:p>
          <a:p>
            <a:r>
              <a:rPr lang="en-US" dirty="0"/>
              <a:t>Test Reliability (as reflected by Cronbach’s Alpha)</a:t>
            </a:r>
          </a:p>
          <a:p>
            <a:r>
              <a:rPr lang="en-US" dirty="0"/>
              <a:t>Option analysis</a:t>
            </a:r>
          </a:p>
        </p:txBody>
      </p:sp>
    </p:spTree>
    <p:extLst>
      <p:ext uri="{BB962C8B-B14F-4D97-AF65-F5344CB8AC3E}">
        <p14:creationId xmlns:p14="http://schemas.microsoft.com/office/powerpoint/2010/main" val="125547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1873"/>
            <a:ext cx="9601200" cy="602166"/>
          </a:xfrm>
        </p:spPr>
        <p:txBody>
          <a:bodyPr/>
          <a:lstStyle/>
          <a:p>
            <a:r>
              <a:rPr lang="en-US" dirty="0"/>
              <a:t>Comma-Separated Values (CSV) File</a:t>
            </a:r>
          </a:p>
        </p:txBody>
      </p:sp>
      <p:sp>
        <p:nvSpPr>
          <p:cNvPr id="3" name="Content Placeholder 2"/>
          <p:cNvSpPr>
            <a:spLocks noGrp="1"/>
          </p:cNvSpPr>
          <p:nvPr>
            <p:ph idx="1"/>
          </p:nvPr>
        </p:nvSpPr>
        <p:spPr>
          <a:xfrm>
            <a:off x="1295400" y="1115123"/>
            <a:ext cx="9601200" cy="4676078"/>
          </a:xfrm>
        </p:spPr>
        <p:txBody>
          <a:bodyPr>
            <a:noAutofit/>
          </a:bodyPr>
          <a:lstStyle/>
          <a:p>
            <a:pPr marL="0" indent="0">
              <a:spcBef>
                <a:spcPts val="0"/>
              </a:spcBef>
            </a:pPr>
            <a:r>
              <a:rPr lang="en-US" sz="1600" dirty="0"/>
              <a:t>  question ID</a:t>
            </a:r>
          </a:p>
          <a:p>
            <a:pPr marL="0" indent="0">
              <a:spcBef>
                <a:spcPts val="0"/>
              </a:spcBef>
            </a:pPr>
            <a:r>
              <a:rPr lang="en-US" sz="1600" dirty="0"/>
              <a:t>  question title</a:t>
            </a:r>
          </a:p>
          <a:p>
            <a:pPr marL="0" indent="0">
              <a:spcBef>
                <a:spcPts val="0"/>
              </a:spcBef>
            </a:pPr>
            <a:r>
              <a:rPr lang="en-US" sz="1600" dirty="0"/>
              <a:t>  answered student count</a:t>
            </a:r>
          </a:p>
          <a:p>
            <a:pPr marL="0" indent="0">
              <a:spcBef>
                <a:spcPts val="0"/>
              </a:spcBef>
            </a:pPr>
            <a:r>
              <a:rPr lang="en-US" sz="1600" dirty="0"/>
              <a:t>  top student count (top 27%)</a:t>
            </a:r>
          </a:p>
          <a:p>
            <a:pPr marL="0" indent="0">
              <a:spcBef>
                <a:spcPts val="0"/>
              </a:spcBef>
            </a:pPr>
            <a:r>
              <a:rPr lang="en-US" sz="1600" dirty="0"/>
              <a:t>  middle student count (middle 46%)</a:t>
            </a:r>
          </a:p>
          <a:p>
            <a:pPr marL="0" indent="0">
              <a:spcBef>
                <a:spcPts val="0"/>
              </a:spcBef>
            </a:pPr>
            <a:r>
              <a:rPr lang="en-US" sz="1600" dirty="0"/>
              <a:t>  bottom student count (bottom 27%)</a:t>
            </a:r>
          </a:p>
          <a:p>
            <a:pPr marL="0" indent="0">
              <a:spcBef>
                <a:spcPts val="0"/>
              </a:spcBef>
            </a:pPr>
            <a:r>
              <a:rPr lang="en-US" sz="1600" dirty="0"/>
              <a:t>  quiz question count (total number of questions on test)</a:t>
            </a:r>
          </a:p>
          <a:p>
            <a:pPr marL="0" indent="0">
              <a:spcBef>
                <a:spcPts val="0"/>
              </a:spcBef>
            </a:pPr>
            <a:r>
              <a:rPr lang="en-US" sz="1600" dirty="0"/>
              <a:t>  correct student count (number of students answering correctly)</a:t>
            </a:r>
          </a:p>
          <a:p>
            <a:pPr marL="0" indent="0">
              <a:spcBef>
                <a:spcPts val="0"/>
              </a:spcBef>
            </a:pPr>
            <a:r>
              <a:rPr lang="en-US" sz="1600" dirty="0"/>
              <a:t>  wrong student count (number of students answering incorrectly)</a:t>
            </a:r>
          </a:p>
          <a:p>
            <a:pPr marL="0" indent="0">
              <a:spcBef>
                <a:spcPts val="0"/>
              </a:spcBef>
            </a:pPr>
            <a:r>
              <a:rPr lang="en-US" sz="1600" dirty="0"/>
              <a:t>  correct student ratio (ratio of students answering correctly)</a:t>
            </a:r>
          </a:p>
          <a:p>
            <a:pPr marL="0" indent="0">
              <a:spcBef>
                <a:spcPts val="0"/>
              </a:spcBef>
            </a:pPr>
            <a:r>
              <a:rPr lang="en-US" sz="1600" dirty="0"/>
              <a:t>  wrong student ratio (ratio of students answering incorrectly)</a:t>
            </a:r>
          </a:p>
          <a:p>
            <a:pPr marL="0" indent="0">
              <a:spcBef>
                <a:spcPts val="0"/>
              </a:spcBef>
            </a:pPr>
            <a:r>
              <a:rPr lang="en-US" sz="1600" dirty="0"/>
              <a:t>  correct top student count (students in the top 27% answering correctly)</a:t>
            </a:r>
          </a:p>
          <a:p>
            <a:pPr marL="0" indent="0">
              <a:spcBef>
                <a:spcPts val="0"/>
              </a:spcBef>
            </a:pPr>
            <a:r>
              <a:rPr lang="en-US" sz="1600" dirty="0"/>
              <a:t>  correct middle student count (students in the middle 46% answering correctly)</a:t>
            </a:r>
          </a:p>
          <a:p>
            <a:pPr marL="0" indent="0">
              <a:spcBef>
                <a:spcPts val="0"/>
              </a:spcBef>
            </a:pPr>
            <a:r>
              <a:rPr lang="en-US" sz="1600" dirty="0"/>
              <a:t>  correct bottom student count (students in the bottom 27% answering correctly)</a:t>
            </a:r>
          </a:p>
          <a:p>
            <a:pPr marL="0" indent="0">
              <a:spcBef>
                <a:spcPts val="0"/>
              </a:spcBef>
            </a:pPr>
            <a:r>
              <a:rPr lang="en-US" sz="1600" dirty="0"/>
              <a:t>  variance (of scores on this item)</a:t>
            </a:r>
          </a:p>
          <a:p>
            <a:pPr marL="0" indent="0">
              <a:spcBef>
                <a:spcPts val="0"/>
              </a:spcBef>
            </a:pPr>
            <a:r>
              <a:rPr lang="en-US" sz="1600" dirty="0"/>
              <a:t>  standard deviation (of scores on this item)</a:t>
            </a:r>
          </a:p>
          <a:p>
            <a:pPr marL="0" indent="0">
              <a:spcBef>
                <a:spcPts val="0"/>
              </a:spcBef>
            </a:pPr>
            <a:r>
              <a:rPr lang="en-US" sz="1600" dirty="0">
                <a:solidFill>
                  <a:srgbClr val="FF0000"/>
                </a:solidFill>
              </a:rPr>
              <a:t>  difficulty index</a:t>
            </a:r>
          </a:p>
          <a:p>
            <a:pPr marL="0" indent="0">
              <a:spcBef>
                <a:spcPts val="0"/>
              </a:spcBef>
            </a:pPr>
            <a:r>
              <a:rPr lang="en-US" sz="1600" dirty="0">
                <a:solidFill>
                  <a:srgbClr val="FF0000"/>
                </a:solidFill>
              </a:rPr>
              <a:t>  Alpha index (for entire test)</a:t>
            </a:r>
          </a:p>
          <a:p>
            <a:pPr marL="0" indent="0">
              <a:spcBef>
                <a:spcPts val="0"/>
              </a:spcBef>
            </a:pPr>
            <a:r>
              <a:rPr lang="en-US" sz="1600" dirty="0">
                <a:solidFill>
                  <a:srgbClr val="FF0000"/>
                </a:solidFill>
              </a:rPr>
              <a:t>  point-biserial for the correct answer</a:t>
            </a:r>
          </a:p>
          <a:p>
            <a:pPr marL="0" indent="0">
              <a:spcBef>
                <a:spcPts val="0"/>
              </a:spcBef>
            </a:pPr>
            <a:r>
              <a:rPr lang="en-US" sz="1600" dirty="0">
                <a:solidFill>
                  <a:srgbClr val="FF0000"/>
                </a:solidFill>
              </a:rPr>
              <a:t>  point-biserial for the first incorrect answer or distractor (followed by the second, etc.)</a:t>
            </a:r>
          </a:p>
        </p:txBody>
      </p:sp>
    </p:spTree>
    <p:extLst>
      <p:ext uri="{BB962C8B-B14F-4D97-AF65-F5344CB8AC3E}">
        <p14:creationId xmlns:p14="http://schemas.microsoft.com/office/powerpoint/2010/main" val="34835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a CSV File in a Spreadsheet to View Data</a:t>
            </a:r>
          </a:p>
        </p:txBody>
      </p:sp>
      <p:pic>
        <p:nvPicPr>
          <p:cNvPr id="4" name="Content Placeholder 3"/>
          <p:cNvPicPr>
            <a:picLocks noGrp="1" noChangeAspect="1"/>
          </p:cNvPicPr>
          <p:nvPr>
            <p:ph idx="1"/>
          </p:nvPr>
        </p:nvPicPr>
        <p:blipFill>
          <a:blip r:embed="rId2"/>
          <a:stretch>
            <a:fillRect/>
          </a:stretch>
        </p:blipFill>
        <p:spPr>
          <a:xfrm>
            <a:off x="1295400" y="2211837"/>
            <a:ext cx="9601200" cy="2882195"/>
          </a:xfrm>
          <a:prstGeom prst="rect">
            <a:avLst/>
          </a:prstGeom>
        </p:spPr>
      </p:pic>
    </p:spTree>
    <p:extLst>
      <p:ext uri="{BB962C8B-B14F-4D97-AF65-F5344CB8AC3E}">
        <p14:creationId xmlns:p14="http://schemas.microsoft.com/office/powerpoint/2010/main" val="12630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1420"/>
            <a:ext cx="12192000" cy="2421167"/>
          </a:xfrm>
          <a:prstGeom prst="rect">
            <a:avLst/>
          </a:prstGeom>
        </p:spPr>
      </p:pic>
      <p:sp>
        <p:nvSpPr>
          <p:cNvPr id="3" name="Rectangle 2"/>
          <p:cNvSpPr/>
          <p:nvPr/>
        </p:nvSpPr>
        <p:spPr>
          <a:xfrm>
            <a:off x="1918996" y="4097799"/>
            <a:ext cx="8223380" cy="978729"/>
          </a:xfrm>
          <a:prstGeom prst="rect">
            <a:avLst/>
          </a:prstGeom>
        </p:spPr>
        <p:txBody>
          <a:bodyPr wrap="square">
            <a:spAutoFit/>
          </a:bodyPr>
          <a:lstStyle/>
          <a:p>
            <a:pPr lvl="0">
              <a:lnSpc>
                <a:spcPct val="90000"/>
              </a:lnSpc>
              <a:buClr>
                <a:srgbClr val="D15A3E">
                  <a:lumMod val="75000"/>
                </a:srgbClr>
              </a:buClr>
              <a:buSzPct val="100000"/>
              <a:buFont typeface="Arial" pitchFamily="34" charset="0"/>
              <a:buChar char="▪"/>
            </a:pPr>
            <a:r>
              <a:rPr lang="en-US" sz="1600" dirty="0">
                <a:solidFill>
                  <a:srgbClr val="FF0000"/>
                </a:solidFill>
              </a:rPr>
              <a:t>  difficulty index</a:t>
            </a:r>
          </a:p>
          <a:p>
            <a:pPr lvl="0">
              <a:lnSpc>
                <a:spcPct val="90000"/>
              </a:lnSpc>
              <a:buClr>
                <a:srgbClr val="D15A3E">
                  <a:lumMod val="75000"/>
                </a:srgbClr>
              </a:buClr>
              <a:buSzPct val="100000"/>
              <a:buFont typeface="Arial" pitchFamily="34" charset="0"/>
              <a:buChar char="▪"/>
            </a:pPr>
            <a:r>
              <a:rPr lang="en-US" sz="1600" dirty="0">
                <a:solidFill>
                  <a:srgbClr val="FF0000"/>
                </a:solidFill>
              </a:rPr>
              <a:t>  Alpha index (for entire test)</a:t>
            </a:r>
          </a:p>
          <a:p>
            <a:pPr lvl="0">
              <a:lnSpc>
                <a:spcPct val="90000"/>
              </a:lnSpc>
              <a:buClr>
                <a:srgbClr val="D15A3E">
                  <a:lumMod val="75000"/>
                </a:srgbClr>
              </a:buClr>
              <a:buSzPct val="100000"/>
              <a:buFont typeface="Arial" pitchFamily="34" charset="0"/>
              <a:buChar char="▪"/>
            </a:pPr>
            <a:r>
              <a:rPr lang="en-US" sz="1600" dirty="0">
                <a:solidFill>
                  <a:srgbClr val="FF0000"/>
                </a:solidFill>
              </a:rPr>
              <a:t>  point-biserial for the correct answer</a:t>
            </a:r>
          </a:p>
          <a:p>
            <a:pPr lvl="0">
              <a:lnSpc>
                <a:spcPct val="90000"/>
              </a:lnSpc>
              <a:buClr>
                <a:srgbClr val="D15A3E">
                  <a:lumMod val="75000"/>
                </a:srgbClr>
              </a:buClr>
              <a:buSzPct val="100000"/>
              <a:buFont typeface="Arial" pitchFamily="34" charset="0"/>
              <a:buChar char="▪"/>
            </a:pPr>
            <a:r>
              <a:rPr lang="en-US" sz="1600" dirty="0">
                <a:solidFill>
                  <a:srgbClr val="FF0000"/>
                </a:solidFill>
              </a:rPr>
              <a:t>  point-biserial for the first incorrect answer or distractor (followed by the second, etc.)</a:t>
            </a:r>
            <a:endParaRPr lang="en-US" dirty="0"/>
          </a:p>
        </p:txBody>
      </p:sp>
    </p:spTree>
    <p:extLst>
      <p:ext uri="{BB962C8B-B14F-4D97-AF65-F5344CB8AC3E}">
        <p14:creationId xmlns:p14="http://schemas.microsoft.com/office/powerpoint/2010/main" val="126682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p-value </a:t>
            </a:r>
          </a:p>
        </p:txBody>
      </p:sp>
      <p:sp>
        <p:nvSpPr>
          <p:cNvPr id="3" name="Content Placeholder 2"/>
          <p:cNvSpPr>
            <a:spLocks noGrp="1"/>
          </p:cNvSpPr>
          <p:nvPr>
            <p:ph idx="1"/>
          </p:nvPr>
        </p:nvSpPr>
        <p:spPr/>
        <p:txBody>
          <a:bodyPr/>
          <a:lstStyle/>
          <a:p>
            <a:r>
              <a:rPr lang="en-US" dirty="0"/>
              <a:t>Index of item difficulty</a:t>
            </a:r>
          </a:p>
          <a:p>
            <a:r>
              <a:rPr lang="en-US" dirty="0"/>
              <a:t>Proportion of examinees answering the item correctly</a:t>
            </a:r>
          </a:p>
          <a:p>
            <a:r>
              <a:rPr lang="en-US" dirty="0"/>
              <a:t>Ranges from 0 to 1 (0% to 100%)</a:t>
            </a:r>
          </a:p>
          <a:p>
            <a:r>
              <a:rPr lang="en-US" dirty="0"/>
              <a:t>A p-value of .67 indicates that the question was answered correctly by 67% of the group</a:t>
            </a:r>
          </a:p>
          <a:p>
            <a:r>
              <a:rPr lang="en-US" dirty="0"/>
              <a:t>Lower values indicate more difficult questions – higher values indicate easier questions</a:t>
            </a:r>
          </a:p>
        </p:txBody>
      </p:sp>
    </p:spTree>
    <p:extLst>
      <p:ext uri="{BB962C8B-B14F-4D97-AF65-F5344CB8AC3E}">
        <p14:creationId xmlns:p14="http://schemas.microsoft.com/office/powerpoint/2010/main" val="288099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p-value</a:t>
            </a:r>
          </a:p>
        </p:txBody>
      </p:sp>
      <p:graphicFrame>
        <p:nvGraphicFramePr>
          <p:cNvPr id="4" name="Table 3"/>
          <p:cNvGraphicFramePr>
            <a:graphicFrameLocks noGrp="1"/>
          </p:cNvGraphicFramePr>
          <p:nvPr>
            <p:extLst>
              <p:ext uri="{D42A27DB-BD31-4B8C-83A1-F6EECF244321}">
                <p14:modId xmlns:p14="http://schemas.microsoft.com/office/powerpoint/2010/main" val="166357831"/>
              </p:ext>
            </p:extLst>
          </p:nvPr>
        </p:nvGraphicFramePr>
        <p:xfrm>
          <a:off x="1295399" y="1795348"/>
          <a:ext cx="8949612" cy="3326420"/>
        </p:xfrm>
        <a:graphic>
          <a:graphicData uri="http://schemas.openxmlformats.org/drawingml/2006/table">
            <a:tbl>
              <a:tblPr firstRow="1" bandRow="1">
                <a:tableStyleId>{BC89EF96-8CEA-46FF-86C4-4CE0E7609802}</a:tableStyleId>
              </a:tblPr>
              <a:tblGrid>
                <a:gridCol w="2467992">
                  <a:extLst>
                    <a:ext uri="{9D8B030D-6E8A-4147-A177-3AD203B41FA5}">
                      <a16:colId xmlns:a16="http://schemas.microsoft.com/office/drawing/2014/main" val="20000"/>
                    </a:ext>
                  </a:extLst>
                </a:gridCol>
                <a:gridCol w="2804746">
                  <a:extLst>
                    <a:ext uri="{9D8B030D-6E8A-4147-A177-3AD203B41FA5}">
                      <a16:colId xmlns:a16="http://schemas.microsoft.com/office/drawing/2014/main" val="20001"/>
                    </a:ext>
                  </a:extLst>
                </a:gridCol>
                <a:gridCol w="3676874">
                  <a:extLst>
                    <a:ext uri="{9D8B030D-6E8A-4147-A177-3AD203B41FA5}">
                      <a16:colId xmlns:a16="http://schemas.microsoft.com/office/drawing/2014/main" val="20002"/>
                    </a:ext>
                  </a:extLst>
                </a:gridCol>
              </a:tblGrid>
              <a:tr h="665284">
                <a:tc>
                  <a:txBody>
                    <a:bodyPr/>
                    <a:lstStyle/>
                    <a:p>
                      <a:pPr algn="ctr">
                        <a:lnSpc>
                          <a:spcPct val="150000"/>
                        </a:lnSpc>
                      </a:pPr>
                      <a:r>
                        <a:rPr lang="en-US" sz="2000" dirty="0"/>
                        <a:t>Difficulty index</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lnSpc>
                          <a:spcPct val="150000"/>
                        </a:lnSpc>
                      </a:pPr>
                      <a:r>
                        <a:rPr lang="en-US" sz="2000" dirty="0"/>
                        <a:t>Percent Correct</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nSpc>
                          <a:spcPct val="150000"/>
                        </a:lnSpc>
                      </a:pPr>
                      <a:r>
                        <a:rPr lang="en-US" sz="2000" dirty="0"/>
                        <a:t>Interpretation</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65284">
                <a:tc>
                  <a:txBody>
                    <a:bodyPr/>
                    <a:lstStyle/>
                    <a:p>
                      <a:pPr algn="ctr">
                        <a:lnSpc>
                          <a:spcPct val="150000"/>
                        </a:lnSpc>
                      </a:pPr>
                      <a:r>
                        <a:rPr lang="en-US" sz="2000" dirty="0"/>
                        <a:t>.76 - 1.00</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a:lnSpc>
                          <a:spcPct val="150000"/>
                        </a:lnSpc>
                      </a:pPr>
                      <a:r>
                        <a:rPr lang="en-US" sz="2000" dirty="0"/>
                        <a:t>76% - 100%</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sz="2000" dirty="0"/>
                        <a:t>Easy item</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65284">
                <a:tc>
                  <a:txBody>
                    <a:bodyPr/>
                    <a:lstStyle/>
                    <a:p>
                      <a:pPr algn="ctr">
                        <a:lnSpc>
                          <a:spcPct val="150000"/>
                        </a:lnSpc>
                      </a:pPr>
                      <a:r>
                        <a:rPr lang="en-US" sz="2000" dirty="0"/>
                        <a:t>.51 - .75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pPr>
                      <a:r>
                        <a:rPr lang="en-US" sz="2000" dirty="0"/>
                        <a:t>51% - 75%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US" sz="2000" dirty="0"/>
                        <a:t>Item of moderate difficulty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65284">
                <a:tc>
                  <a:txBody>
                    <a:bodyPr/>
                    <a:lstStyle/>
                    <a:p>
                      <a:pPr algn="ctr">
                        <a:lnSpc>
                          <a:spcPct val="150000"/>
                        </a:lnSpc>
                      </a:pPr>
                      <a:r>
                        <a:rPr lang="en-US" sz="2000" dirty="0"/>
                        <a:t>.26 - .50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pPr>
                      <a:r>
                        <a:rPr lang="en-US" sz="2000" dirty="0"/>
                        <a:t>26% - 50%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sz="2000" dirty="0"/>
                        <a:t>Difficult item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65284">
                <a:tc>
                  <a:txBody>
                    <a:bodyPr/>
                    <a:lstStyle/>
                    <a:p>
                      <a:pPr algn="ctr">
                        <a:lnSpc>
                          <a:spcPct val="150000"/>
                        </a:lnSpc>
                      </a:pPr>
                      <a:r>
                        <a:rPr lang="en-US" sz="2000" dirty="0"/>
                        <a:t>.00 - .25*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pPr>
                      <a:r>
                        <a:rPr lang="en-US" sz="2000" dirty="0"/>
                        <a:t>0% - 25%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US" sz="2000" dirty="0"/>
                        <a:t>Very difficult item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Rectangle 5"/>
          <p:cNvSpPr/>
          <p:nvPr/>
        </p:nvSpPr>
        <p:spPr>
          <a:xfrm>
            <a:off x="1847463" y="5367095"/>
            <a:ext cx="6064481" cy="369332"/>
          </a:xfrm>
          <a:prstGeom prst="rect">
            <a:avLst/>
          </a:prstGeom>
        </p:spPr>
        <p:txBody>
          <a:bodyPr wrap="none">
            <a:spAutoFit/>
          </a:bodyPr>
          <a:lstStyle/>
          <a:p>
            <a:r>
              <a:rPr lang="en-US" dirty="0"/>
              <a:t>* On a four-option multiple-choice question, .25 = chance.</a:t>
            </a:r>
          </a:p>
        </p:txBody>
      </p:sp>
    </p:spTree>
    <p:extLst>
      <p:ext uri="{BB962C8B-B14F-4D97-AF65-F5344CB8AC3E}">
        <p14:creationId xmlns:p14="http://schemas.microsoft.com/office/powerpoint/2010/main" val="164551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r-value</a:t>
            </a:r>
          </a:p>
        </p:txBody>
      </p:sp>
      <p:sp>
        <p:nvSpPr>
          <p:cNvPr id="3" name="Content Placeholder 2"/>
          <p:cNvSpPr>
            <a:spLocks noGrp="1"/>
          </p:cNvSpPr>
          <p:nvPr>
            <p:ph idx="1"/>
          </p:nvPr>
        </p:nvSpPr>
        <p:spPr/>
        <p:txBody>
          <a:bodyPr/>
          <a:lstStyle/>
          <a:p>
            <a:r>
              <a:rPr lang="en-US" dirty="0"/>
              <a:t>Index of item discrimination</a:t>
            </a:r>
          </a:p>
          <a:p>
            <a:r>
              <a:rPr lang="en-US" dirty="0"/>
              <a:t>The degree to which questions differentiate or discriminate between examinees who know the material well and those who do not know the material well. </a:t>
            </a:r>
          </a:p>
          <a:p>
            <a:r>
              <a:rPr lang="en-US" dirty="0"/>
              <a:t>Represented by the item-total correlation coefficient.  A point-biserial correlation addresses the relationship between item scores and the total score on an examination.  Higher total scores should reflect higher item scores.</a:t>
            </a:r>
          </a:p>
          <a:p>
            <a:r>
              <a:rPr lang="en-US" dirty="0"/>
              <a:t>Ranges from -1 to +1</a:t>
            </a:r>
          </a:p>
          <a:p>
            <a:r>
              <a:rPr lang="en-US" dirty="0"/>
              <a:t>Negative values indicate that examinees who know the material better are answering the question incorrectly.</a:t>
            </a:r>
          </a:p>
        </p:txBody>
      </p:sp>
    </p:spTree>
    <p:extLst>
      <p:ext uri="{BB962C8B-B14F-4D97-AF65-F5344CB8AC3E}">
        <p14:creationId xmlns:p14="http://schemas.microsoft.com/office/powerpoint/2010/main" val="89536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types of evidence to support a validity argument</a:t>
            </a:r>
          </a:p>
        </p:txBody>
      </p:sp>
      <p:sp>
        <p:nvSpPr>
          <p:cNvPr id="3" name="Content Placeholder 2"/>
          <p:cNvSpPr>
            <a:spLocks noGrp="1"/>
          </p:cNvSpPr>
          <p:nvPr>
            <p:ph idx="1"/>
          </p:nvPr>
        </p:nvSpPr>
        <p:spPr/>
        <p:txBody>
          <a:bodyPr/>
          <a:lstStyle/>
          <a:p>
            <a:r>
              <a:rPr lang="en-US" dirty="0"/>
              <a:t>Content-related validity</a:t>
            </a:r>
          </a:p>
          <a:p>
            <a:r>
              <a:rPr lang="en-US" dirty="0"/>
              <a:t>Criterion-related validity</a:t>
            </a:r>
          </a:p>
          <a:p>
            <a:r>
              <a:rPr lang="en-US" dirty="0"/>
              <a:t>Construct validity</a:t>
            </a:r>
          </a:p>
        </p:txBody>
      </p:sp>
    </p:spTree>
    <p:extLst>
      <p:ext uri="{BB962C8B-B14F-4D97-AF65-F5344CB8AC3E}">
        <p14:creationId xmlns:p14="http://schemas.microsoft.com/office/powerpoint/2010/main" val="23306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r-value</a:t>
            </a:r>
          </a:p>
        </p:txBody>
      </p:sp>
      <p:sp>
        <p:nvSpPr>
          <p:cNvPr id="3" name="Content Placeholder 2"/>
          <p:cNvSpPr>
            <a:spLocks noGrp="1"/>
          </p:cNvSpPr>
          <p:nvPr>
            <p:ph idx="1"/>
          </p:nvPr>
        </p:nvSpPr>
        <p:spPr/>
        <p:txBody>
          <a:bodyPr>
            <a:normAutofit/>
          </a:bodyPr>
          <a:lstStyle/>
          <a:p>
            <a:pPr marL="0" indent="0">
              <a:buNone/>
            </a:pPr>
            <a:r>
              <a:rPr lang="en-US" b="1" dirty="0"/>
              <a:t>Discrimination index</a:t>
            </a:r>
            <a:r>
              <a:rPr lang="en-US" dirty="0"/>
              <a:t>		</a:t>
            </a:r>
            <a:r>
              <a:rPr lang="en-US" b="1" dirty="0"/>
              <a:t>Interpretation	       Response</a:t>
            </a:r>
          </a:p>
          <a:p>
            <a:pPr marL="0" indent="0">
              <a:buNone/>
            </a:pPr>
            <a:r>
              <a:rPr lang="en-US" dirty="0"/>
              <a:t>.40 or larger			Excellent				</a:t>
            </a:r>
          </a:p>
          <a:p>
            <a:pPr marL="0" indent="0">
              <a:buNone/>
            </a:pPr>
            <a:r>
              <a:rPr lang="en-US" dirty="0"/>
              <a:t>.30 - .39			Good		</a:t>
            </a:r>
          </a:p>
          <a:p>
            <a:pPr marL="0" indent="0">
              <a:buNone/>
            </a:pPr>
            <a:r>
              <a:rPr lang="en-US" dirty="0"/>
              <a:t>.11 - .29				Fair		       Review item for improvement</a:t>
            </a:r>
          </a:p>
          <a:p>
            <a:pPr marL="0" indent="0">
              <a:buNone/>
            </a:pPr>
            <a:r>
              <a:rPr lang="en-US" dirty="0"/>
              <a:t>.00 - .10			Poor		       Review item for improvement</a:t>
            </a:r>
          </a:p>
          <a:p>
            <a:pPr marL="0" indent="0">
              <a:spcBef>
                <a:spcPts val="0"/>
              </a:spcBef>
              <a:buNone/>
            </a:pPr>
            <a:endParaRPr lang="en-US" dirty="0"/>
          </a:p>
          <a:p>
            <a:pPr marL="0" indent="0">
              <a:spcBef>
                <a:spcPts val="0"/>
              </a:spcBef>
              <a:buNone/>
            </a:pPr>
            <a:r>
              <a:rPr lang="en-US" dirty="0"/>
              <a:t>Negative value			Item flaw, miskey     Remove from assessment if	</a:t>
            </a:r>
          </a:p>
          <a:p>
            <a:pPr marL="0" indent="0">
              <a:spcBef>
                <a:spcPts val="0"/>
              </a:spcBef>
              <a:buNone/>
            </a:pPr>
            <a:r>
              <a:rPr lang="en-US" dirty="0"/>
              <a:t>						       flawed or correct key and</a:t>
            </a:r>
          </a:p>
          <a:p>
            <a:pPr marL="0" indent="0">
              <a:spcBef>
                <a:spcPts val="0"/>
              </a:spcBef>
              <a:buNone/>
            </a:pPr>
            <a:r>
              <a:rPr lang="en-US" dirty="0"/>
              <a:t> 						       rescore assessment  	       </a:t>
            </a:r>
          </a:p>
        </p:txBody>
      </p:sp>
    </p:spTree>
    <p:extLst>
      <p:ext uri="{BB962C8B-B14F-4D97-AF65-F5344CB8AC3E}">
        <p14:creationId xmlns:p14="http://schemas.microsoft.com/office/powerpoint/2010/main" val="278249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point-biserial correlation</a:t>
            </a:r>
          </a:p>
        </p:txBody>
      </p:sp>
      <p:pic>
        <p:nvPicPr>
          <p:cNvPr id="4" name="Content Placeholder 3"/>
          <p:cNvPicPr>
            <a:picLocks noGrp="1" noChangeAspect="1"/>
          </p:cNvPicPr>
          <p:nvPr>
            <p:ph idx="1"/>
          </p:nvPr>
        </p:nvPicPr>
        <p:blipFill>
          <a:blip r:embed="rId2"/>
          <a:stretch>
            <a:fillRect/>
          </a:stretch>
        </p:blipFill>
        <p:spPr>
          <a:xfrm>
            <a:off x="3268305" y="2419877"/>
            <a:ext cx="4916689" cy="2305890"/>
          </a:xfrm>
          <a:prstGeom prst="rect">
            <a:avLst/>
          </a:prstGeom>
        </p:spPr>
      </p:pic>
    </p:spTree>
    <p:extLst>
      <p:ext uri="{BB962C8B-B14F-4D97-AF65-F5344CB8AC3E}">
        <p14:creationId xmlns:p14="http://schemas.microsoft.com/office/powerpoint/2010/main" val="54552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Alpha (</a:t>
            </a:r>
            <a:r>
              <a:rPr lang="en-US" i="1" dirty="0"/>
              <a:t>reliability coefficient</a:t>
            </a:r>
            <a:r>
              <a:rPr lang="en-US" dirty="0"/>
              <a:t>)</a:t>
            </a:r>
          </a:p>
        </p:txBody>
      </p:sp>
      <p:sp>
        <p:nvSpPr>
          <p:cNvPr id="3" name="Content Placeholder 2"/>
          <p:cNvSpPr>
            <a:spLocks noGrp="1"/>
          </p:cNvSpPr>
          <p:nvPr>
            <p:ph idx="1"/>
          </p:nvPr>
        </p:nvSpPr>
        <p:spPr/>
        <p:txBody>
          <a:bodyPr/>
          <a:lstStyle/>
          <a:p>
            <a:r>
              <a:rPr lang="en-US" dirty="0"/>
              <a:t>Test Reliability (as reflected by Cronbach’s Alpha)</a:t>
            </a:r>
          </a:p>
          <a:p>
            <a:r>
              <a:rPr lang="en-US" dirty="0"/>
              <a:t>Cronbach’s alpha is considered to be a measure of scale reliability. </a:t>
            </a:r>
          </a:p>
          <a:p>
            <a:r>
              <a:rPr lang="en-US" dirty="0"/>
              <a:t>As a measure of internal consistency, it indicates how closely related a set of items are as a group.</a:t>
            </a:r>
          </a:p>
          <a:p>
            <a:r>
              <a:rPr lang="en-US" dirty="0"/>
              <a:t>Indicates how likely examinee would obtain the same score if examined again.   </a:t>
            </a:r>
          </a:p>
          <a:p>
            <a:r>
              <a:rPr lang="en-US" dirty="0"/>
              <a:t>Ranges from 0 to 1</a:t>
            </a:r>
          </a:p>
          <a:p>
            <a:pPr marL="0" indent="0">
              <a:buNone/>
            </a:pPr>
            <a:r>
              <a:rPr lang="en-US" dirty="0"/>
              <a:t>  </a:t>
            </a:r>
          </a:p>
        </p:txBody>
      </p:sp>
    </p:spTree>
    <p:extLst>
      <p:ext uri="{BB962C8B-B14F-4D97-AF65-F5344CB8AC3E}">
        <p14:creationId xmlns:p14="http://schemas.microsoft.com/office/powerpoint/2010/main" val="365537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Reliability Coefficient</a:t>
            </a:r>
          </a:p>
        </p:txBody>
      </p:sp>
      <p:sp>
        <p:nvSpPr>
          <p:cNvPr id="3" name="Content Placeholder 2"/>
          <p:cNvSpPr>
            <a:spLocks noGrp="1"/>
          </p:cNvSpPr>
          <p:nvPr>
            <p:ph idx="1"/>
          </p:nvPr>
        </p:nvSpPr>
        <p:spPr/>
        <p:txBody>
          <a:bodyPr>
            <a:normAutofit/>
          </a:bodyPr>
          <a:lstStyle/>
          <a:p>
            <a:pPr marL="0" indent="0">
              <a:buNone/>
            </a:pPr>
            <a:r>
              <a:rPr lang="en-US" b="1" dirty="0"/>
              <a:t>Reliability Coefficient</a:t>
            </a:r>
            <a:r>
              <a:rPr lang="en-US" dirty="0"/>
              <a:t>		</a:t>
            </a:r>
            <a:r>
              <a:rPr lang="en-US" b="1" dirty="0"/>
              <a:t>Interpretation	</a:t>
            </a:r>
          </a:p>
          <a:p>
            <a:pPr marL="0" indent="0">
              <a:buNone/>
            </a:pPr>
            <a:r>
              <a:rPr lang="en-US" dirty="0"/>
              <a:t>.90 or larger			Excellent for any assessment			</a:t>
            </a:r>
          </a:p>
          <a:p>
            <a:pPr marL="0" indent="0">
              <a:buNone/>
            </a:pPr>
            <a:r>
              <a:rPr lang="en-US" dirty="0"/>
              <a:t>.80 - .89			Very good for a classroom test	</a:t>
            </a:r>
          </a:p>
          <a:p>
            <a:pPr marL="0" indent="0">
              <a:buNone/>
            </a:pPr>
            <a:r>
              <a:rPr lang="en-US" dirty="0"/>
              <a:t>.70 - .79			Good for a classroom test</a:t>
            </a:r>
          </a:p>
          <a:p>
            <a:pPr marL="0" indent="0">
              <a:buNone/>
            </a:pPr>
            <a:r>
              <a:rPr lang="en-US" dirty="0"/>
              <a:t>.60 - .69			Borderline</a:t>
            </a:r>
          </a:p>
          <a:p>
            <a:pPr marL="0" indent="0">
              <a:buNone/>
            </a:pPr>
            <a:r>
              <a:rPr lang="en-US" dirty="0"/>
              <a:t>.50 - .59			Low</a:t>
            </a:r>
          </a:p>
          <a:p>
            <a:pPr marL="0" indent="0">
              <a:buNone/>
            </a:pPr>
            <a:r>
              <a:rPr lang="en-US" dirty="0"/>
              <a:t>Below .50			Poor reliability	       </a:t>
            </a:r>
          </a:p>
        </p:txBody>
      </p:sp>
    </p:spTree>
    <p:extLst>
      <p:ext uri="{BB962C8B-B14F-4D97-AF65-F5344CB8AC3E}">
        <p14:creationId xmlns:p14="http://schemas.microsoft.com/office/powerpoint/2010/main" val="376114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items flagged for review</a:t>
            </a:r>
          </a:p>
        </p:txBody>
      </p:sp>
      <p:sp>
        <p:nvSpPr>
          <p:cNvPr id="3" name="Content Placeholder 2"/>
          <p:cNvSpPr>
            <a:spLocks noGrp="1"/>
          </p:cNvSpPr>
          <p:nvPr>
            <p:ph idx="1"/>
          </p:nvPr>
        </p:nvSpPr>
        <p:spPr/>
        <p:txBody>
          <a:bodyPr/>
          <a:lstStyle/>
          <a:p>
            <a:r>
              <a:rPr lang="en-US" dirty="0"/>
              <a:t>p-value</a:t>
            </a:r>
          </a:p>
          <a:p>
            <a:r>
              <a:rPr lang="en-US" dirty="0"/>
              <a:t>r-values (for key and distractors)</a:t>
            </a:r>
          </a:p>
          <a:p>
            <a:r>
              <a:rPr lang="en-US" dirty="0"/>
              <a:t>Percentage of examinees choosing each option</a:t>
            </a:r>
          </a:p>
          <a:p>
            <a:r>
              <a:rPr lang="en-US" dirty="0"/>
              <a:t>Relative proportions of examinees choosing each option</a:t>
            </a:r>
          </a:p>
          <a:p>
            <a:r>
              <a:rPr lang="en-US" dirty="0"/>
              <a:t>Percentage of examinees not answering a question</a:t>
            </a:r>
          </a:p>
          <a:p>
            <a:r>
              <a:rPr lang="en-US" dirty="0"/>
              <a:t>Size of analysis group (total N)</a:t>
            </a:r>
          </a:p>
        </p:txBody>
      </p:sp>
    </p:spTree>
    <p:extLst>
      <p:ext uri="{BB962C8B-B14F-4D97-AF65-F5344CB8AC3E}">
        <p14:creationId xmlns:p14="http://schemas.microsoft.com/office/powerpoint/2010/main" val="214308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314976-6231-45F5-A051-BBF5C1D36E32}"/>
              </a:ext>
            </a:extLst>
          </p:cNvPr>
          <p:cNvSpPr/>
          <p:nvPr/>
        </p:nvSpPr>
        <p:spPr>
          <a:xfrm>
            <a:off x="1819373" y="2459503"/>
            <a:ext cx="8832915" cy="3477875"/>
          </a:xfrm>
          <a:prstGeom prst="rect">
            <a:avLst/>
          </a:prstGeom>
        </p:spPr>
        <p:txBody>
          <a:bodyPr wrap="square">
            <a:spAutoFit/>
          </a:bodyPr>
          <a:lstStyle/>
          <a:p>
            <a:r>
              <a:rPr lang="en-US" sz="2000" dirty="0"/>
              <a:t>		Clinical laboratory safety regulations ORIGINATED with</a:t>
            </a:r>
          </a:p>
          <a:p>
            <a:r>
              <a:rPr lang="en-US" sz="2000" u="sng" dirty="0"/>
              <a:t>p-val</a:t>
            </a:r>
            <a:r>
              <a:rPr lang="en-US" sz="2000" dirty="0"/>
              <a:t>	</a:t>
            </a:r>
            <a:r>
              <a:rPr lang="en-US" sz="2000" u="sng" dirty="0"/>
              <a:t>r-val</a:t>
            </a:r>
            <a:endParaRPr lang="en-US" sz="2000" dirty="0"/>
          </a:p>
          <a:p>
            <a:r>
              <a:rPr lang="en-US" sz="2000" dirty="0"/>
              <a:t> .15	-.20		A) CDC *</a:t>
            </a:r>
          </a:p>
          <a:p>
            <a:r>
              <a:rPr lang="en-US" sz="2000" dirty="0"/>
              <a:t> .35	-.07		B) CLIA</a:t>
            </a:r>
          </a:p>
          <a:p>
            <a:r>
              <a:rPr lang="en-US" sz="2000" dirty="0"/>
              <a:t> .47	 .24		C) OSHA</a:t>
            </a:r>
          </a:p>
          <a:p>
            <a:r>
              <a:rPr lang="en-US" sz="2000" dirty="0"/>
              <a:t> .03	-.09		D) CMS</a:t>
            </a:r>
          </a:p>
          <a:p>
            <a:endParaRPr lang="en-US" sz="2000" dirty="0"/>
          </a:p>
          <a:p>
            <a:endParaRPr lang="en-US" sz="2000" dirty="0"/>
          </a:p>
          <a:p>
            <a:r>
              <a:rPr lang="en-US" sz="2000" dirty="0"/>
              <a:t>				Difficult item</a:t>
            </a:r>
          </a:p>
          <a:p>
            <a:r>
              <a:rPr lang="en-US" sz="2000" dirty="0"/>
              <a:t>				Non-critical item</a:t>
            </a:r>
          </a:p>
          <a:p>
            <a:r>
              <a:rPr lang="en-US" sz="2000" dirty="0"/>
              <a:t>				Deleted item!</a:t>
            </a:r>
          </a:p>
        </p:txBody>
      </p:sp>
    </p:spTree>
    <p:extLst>
      <p:ext uri="{BB962C8B-B14F-4D97-AF65-F5344CB8AC3E}">
        <p14:creationId xmlns:p14="http://schemas.microsoft.com/office/powerpoint/2010/main" val="3865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6708E8-3132-4DB9-813C-C1BF8D323B72}"/>
              </a:ext>
            </a:extLst>
          </p:cNvPr>
          <p:cNvSpPr/>
          <p:nvPr/>
        </p:nvSpPr>
        <p:spPr>
          <a:xfrm>
            <a:off x="2177592" y="2367171"/>
            <a:ext cx="8634952" cy="3477875"/>
          </a:xfrm>
          <a:prstGeom prst="rect">
            <a:avLst/>
          </a:prstGeom>
        </p:spPr>
        <p:txBody>
          <a:bodyPr wrap="square">
            <a:spAutoFit/>
          </a:bodyPr>
          <a:lstStyle/>
          <a:p>
            <a:r>
              <a:rPr lang="en-US" sz="2000" dirty="0"/>
              <a:t>		Laboratory results for diagnostic purposes should FIRST</a:t>
            </a:r>
          </a:p>
          <a:p>
            <a:r>
              <a:rPr lang="en-US" sz="2000" dirty="0"/>
              <a:t>		be reported to the		</a:t>
            </a:r>
          </a:p>
          <a:p>
            <a:r>
              <a:rPr lang="en-US" sz="2000" u="sng" dirty="0"/>
              <a:t>p-val</a:t>
            </a:r>
            <a:r>
              <a:rPr lang="en-US" sz="2000" dirty="0"/>
              <a:t>	</a:t>
            </a:r>
            <a:r>
              <a:rPr lang="en-US" sz="2000" u="sng" dirty="0"/>
              <a:t>r-val</a:t>
            </a:r>
            <a:endParaRPr lang="en-US" sz="2000" dirty="0"/>
          </a:p>
          <a:p>
            <a:r>
              <a:rPr lang="en-US" sz="2000" dirty="0"/>
              <a:t> .03	-.02		A) patient.</a:t>
            </a:r>
          </a:p>
          <a:p>
            <a:r>
              <a:rPr lang="en-US" sz="2000" dirty="0"/>
              <a:t> .94	-.08		B) provider. *</a:t>
            </a:r>
          </a:p>
          <a:p>
            <a:r>
              <a:rPr lang="en-US" sz="2000" dirty="0"/>
              <a:t> .  0	 .  0		C) receptionist.</a:t>
            </a:r>
          </a:p>
          <a:p>
            <a:r>
              <a:rPr lang="en-US" sz="2000" dirty="0"/>
              <a:t> .03	 .13		D) medical records department.</a:t>
            </a:r>
          </a:p>
          <a:p>
            <a:endParaRPr lang="en-US" sz="2000" dirty="0"/>
          </a:p>
          <a:p>
            <a:endParaRPr lang="en-US" sz="2000" dirty="0"/>
          </a:p>
          <a:p>
            <a:r>
              <a:rPr lang="en-US" sz="2000" dirty="0"/>
              <a:t>				Very easy item</a:t>
            </a:r>
          </a:p>
          <a:p>
            <a:r>
              <a:rPr lang="en-US" sz="2000" dirty="0"/>
              <a:t>				Deleted item</a:t>
            </a:r>
          </a:p>
        </p:txBody>
      </p:sp>
    </p:spTree>
    <p:extLst>
      <p:ext uri="{BB962C8B-B14F-4D97-AF65-F5344CB8AC3E}">
        <p14:creationId xmlns:p14="http://schemas.microsoft.com/office/powerpoint/2010/main" val="251641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CB4D54-FBF4-4D78-93B1-9311C32C2106}"/>
              </a:ext>
            </a:extLst>
          </p:cNvPr>
          <p:cNvPicPr>
            <a:picLocks noChangeAspect="1"/>
          </p:cNvPicPr>
          <p:nvPr/>
        </p:nvPicPr>
        <p:blipFill>
          <a:blip r:embed="rId2"/>
          <a:stretch>
            <a:fillRect/>
          </a:stretch>
        </p:blipFill>
        <p:spPr>
          <a:xfrm>
            <a:off x="2102081" y="650450"/>
            <a:ext cx="8224701" cy="3016576"/>
          </a:xfrm>
          <a:prstGeom prst="rect">
            <a:avLst/>
          </a:prstGeom>
        </p:spPr>
      </p:pic>
      <p:sp>
        <p:nvSpPr>
          <p:cNvPr id="2" name="Rectangle 1"/>
          <p:cNvSpPr/>
          <p:nvPr/>
        </p:nvSpPr>
        <p:spPr>
          <a:xfrm>
            <a:off x="2712418" y="4581883"/>
            <a:ext cx="7398628" cy="400110"/>
          </a:xfrm>
          <a:prstGeom prst="rect">
            <a:avLst/>
          </a:prstGeom>
        </p:spPr>
        <p:txBody>
          <a:bodyPr wrap="none">
            <a:spAutoFit/>
          </a:bodyPr>
          <a:lstStyle/>
          <a:p>
            <a:pPr lvl="0"/>
            <a:r>
              <a:rPr lang="en-US" sz="2000" dirty="0">
                <a:solidFill>
                  <a:srgbClr val="2D2E2D"/>
                </a:solidFill>
              </a:rPr>
              <a:t>Test Item:       Which of the following signatures is most secure?</a:t>
            </a:r>
          </a:p>
        </p:txBody>
      </p:sp>
    </p:spTree>
    <p:extLst>
      <p:ext uri="{BB962C8B-B14F-4D97-AF65-F5344CB8AC3E}">
        <p14:creationId xmlns:p14="http://schemas.microsoft.com/office/powerpoint/2010/main" val="151886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A49F27-FD4F-4C81-AA47-5D414576E605}"/>
              </a:ext>
            </a:extLst>
          </p:cNvPr>
          <p:cNvSpPr/>
          <p:nvPr/>
        </p:nvSpPr>
        <p:spPr>
          <a:xfrm>
            <a:off x="2831184" y="1692062"/>
            <a:ext cx="7811678" cy="2431435"/>
          </a:xfrm>
          <a:prstGeom prst="rect">
            <a:avLst/>
          </a:prstGeom>
        </p:spPr>
        <p:txBody>
          <a:bodyPr wrap="square">
            <a:spAutoFit/>
          </a:bodyPr>
          <a:lstStyle/>
          <a:p>
            <a:endParaRPr lang="en-US" sz="2000" dirty="0"/>
          </a:p>
          <a:p>
            <a:r>
              <a:rPr lang="en-US" sz="2000" dirty="0"/>
              <a:t>		Which of the following signatures is most secure?</a:t>
            </a:r>
          </a:p>
          <a:p>
            <a:r>
              <a:rPr lang="en-US" sz="2000" u="sng" dirty="0"/>
              <a:t>p-val</a:t>
            </a:r>
            <a:r>
              <a:rPr lang="en-US" sz="2000" dirty="0"/>
              <a:t>	</a:t>
            </a:r>
            <a:r>
              <a:rPr lang="en-US" sz="2000" u="sng" dirty="0"/>
              <a:t>r-val</a:t>
            </a:r>
            <a:endParaRPr lang="en-US" sz="2000" dirty="0"/>
          </a:p>
          <a:p>
            <a:r>
              <a:rPr lang="en-US" sz="2000" dirty="0"/>
              <a:t> .70	 .13		A) Written</a:t>
            </a:r>
          </a:p>
          <a:p>
            <a:r>
              <a:rPr lang="en-US" sz="2000" dirty="0"/>
              <a:t> .11	-.04		B) Stamped</a:t>
            </a:r>
          </a:p>
          <a:p>
            <a:r>
              <a:rPr lang="en-US" sz="2000" dirty="0"/>
              <a:t> .18	-.11		C) Electronic *</a:t>
            </a:r>
          </a:p>
          <a:p>
            <a:r>
              <a:rPr lang="en-US" sz="2000" dirty="0"/>
              <a:t> .01	-.06		D) Photocopied</a:t>
            </a:r>
          </a:p>
          <a:p>
            <a:r>
              <a:rPr lang="en-US" sz="1200" dirty="0"/>
              <a:t>				</a:t>
            </a:r>
            <a:endParaRPr lang="en-US" dirty="0"/>
          </a:p>
        </p:txBody>
      </p:sp>
      <p:pic>
        <p:nvPicPr>
          <p:cNvPr id="3" name="Picture 2">
            <a:extLst>
              <a:ext uri="{FF2B5EF4-FFF2-40B4-BE49-F238E27FC236}">
                <a16:creationId xmlns:a16="http://schemas.microsoft.com/office/drawing/2014/main" id="{BF89EC6A-57D2-43FE-A73D-68CA269A5EBC}"/>
              </a:ext>
            </a:extLst>
          </p:cNvPr>
          <p:cNvPicPr>
            <a:picLocks noChangeAspect="1"/>
          </p:cNvPicPr>
          <p:nvPr/>
        </p:nvPicPr>
        <p:blipFill>
          <a:blip r:embed="rId2"/>
          <a:stretch>
            <a:fillRect/>
          </a:stretch>
        </p:blipFill>
        <p:spPr>
          <a:xfrm>
            <a:off x="5355754" y="4706651"/>
            <a:ext cx="6193894" cy="1630200"/>
          </a:xfrm>
          <a:prstGeom prst="rect">
            <a:avLst/>
          </a:prstGeom>
        </p:spPr>
      </p:pic>
    </p:spTree>
    <p:extLst>
      <p:ext uri="{BB962C8B-B14F-4D97-AF65-F5344CB8AC3E}">
        <p14:creationId xmlns:p14="http://schemas.microsoft.com/office/powerpoint/2010/main" val="46307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0915B1-DA62-44FA-8DB6-DDB7515A4D28}"/>
              </a:ext>
            </a:extLst>
          </p:cNvPr>
          <p:cNvSpPr/>
          <p:nvPr/>
        </p:nvSpPr>
        <p:spPr>
          <a:xfrm>
            <a:off x="3047999" y="2182505"/>
            <a:ext cx="8264165" cy="3970318"/>
          </a:xfrm>
          <a:prstGeom prst="rect">
            <a:avLst/>
          </a:prstGeom>
        </p:spPr>
        <p:txBody>
          <a:bodyPr wrap="square">
            <a:spAutoFit/>
          </a:bodyPr>
          <a:lstStyle/>
          <a:p>
            <a:endParaRPr lang="en-US" sz="1200" dirty="0"/>
          </a:p>
          <a:p>
            <a:r>
              <a:rPr lang="en-US" sz="2000" dirty="0"/>
              <a:t>		Blood drawn using the syringe method is placed into</a:t>
            </a:r>
          </a:p>
          <a:p>
            <a:r>
              <a:rPr lang="en-US" sz="2000" dirty="0"/>
              <a:t>	             which one of the following collection tubes FIRST?</a:t>
            </a:r>
          </a:p>
          <a:p>
            <a:endParaRPr lang="en-US" sz="2000" dirty="0"/>
          </a:p>
          <a:p>
            <a:r>
              <a:rPr lang="en-US" sz="2000" u="sng" dirty="0"/>
              <a:t>p-val</a:t>
            </a:r>
            <a:r>
              <a:rPr lang="en-US" sz="2000" dirty="0"/>
              <a:t>	</a:t>
            </a:r>
            <a:r>
              <a:rPr lang="en-US" sz="2000" u="sng" dirty="0"/>
              <a:t>r-val</a:t>
            </a:r>
            <a:r>
              <a:rPr lang="en-US" sz="2000" dirty="0"/>
              <a:t>					</a:t>
            </a:r>
            <a:r>
              <a:rPr lang="en-US" sz="2000" u="sng" dirty="0"/>
              <a:t>Mean Raw Score</a:t>
            </a:r>
          </a:p>
          <a:p>
            <a:r>
              <a:rPr lang="en-US" sz="2000" dirty="0"/>
              <a:t> .53	-.34		A) Non-additive *		140</a:t>
            </a:r>
          </a:p>
          <a:p>
            <a:r>
              <a:rPr lang="en-US" sz="2000" dirty="0"/>
              <a:t> .15	 .18		B) EDTA			155</a:t>
            </a:r>
          </a:p>
          <a:p>
            <a:r>
              <a:rPr lang="en-US" sz="2000" dirty="0"/>
              <a:t> .00	 .00		C) Heparin</a:t>
            </a:r>
          </a:p>
          <a:p>
            <a:r>
              <a:rPr lang="it-IT" sz="2000" dirty="0"/>
              <a:t> .32	 .22		D) Sodium citrate		153</a:t>
            </a:r>
          </a:p>
          <a:p>
            <a:endParaRPr lang="en-US" sz="2000" dirty="0"/>
          </a:p>
          <a:p>
            <a:endParaRPr lang="en-US" sz="2000" dirty="0"/>
          </a:p>
          <a:p>
            <a:r>
              <a:rPr lang="en-US" sz="2000" dirty="0"/>
              <a:t>				Flawed item			</a:t>
            </a:r>
          </a:p>
          <a:p>
            <a:r>
              <a:rPr lang="en-US" sz="2000" dirty="0"/>
              <a:t>				Deleted item</a:t>
            </a:r>
          </a:p>
        </p:txBody>
      </p:sp>
    </p:spTree>
    <p:extLst>
      <p:ext uri="{BB962C8B-B14F-4D97-AF65-F5344CB8AC3E}">
        <p14:creationId xmlns:p14="http://schemas.microsoft.com/office/powerpoint/2010/main" val="414604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Reliability</a:t>
            </a:r>
          </a:p>
        </p:txBody>
      </p:sp>
      <p:sp>
        <p:nvSpPr>
          <p:cNvPr id="3" name="Content Placeholder 2"/>
          <p:cNvSpPr>
            <a:spLocks noGrp="1"/>
          </p:cNvSpPr>
          <p:nvPr>
            <p:ph idx="1"/>
          </p:nvPr>
        </p:nvSpPr>
        <p:spPr/>
        <p:txBody>
          <a:bodyPr/>
          <a:lstStyle/>
          <a:p>
            <a:r>
              <a:rPr lang="en-US" dirty="0"/>
              <a:t>The degree to which test scores for a group of test takers are consistent over repeated applications of a measurement procedure and hence are inferred to be dependable and consistent for an individual test taker; the degree to which scores are free from random errors of measurement for a given group. </a:t>
            </a:r>
            <a:br>
              <a:rPr lang="en-US" dirty="0"/>
            </a:br>
            <a:r>
              <a:rPr lang="en-US" sz="1400" i="1" dirty="0">
                <a:solidFill>
                  <a:prstClr val="black"/>
                </a:solidFill>
              </a:rPr>
              <a:t>AREA, APA, NCME: P. 222-223</a:t>
            </a:r>
            <a:endParaRPr lang="en-US" dirty="0"/>
          </a:p>
          <a:p>
            <a:endParaRPr lang="en-US" dirty="0"/>
          </a:p>
          <a:p>
            <a:r>
              <a:rPr lang="en-US" dirty="0"/>
              <a:t>Does the test measure consistently?</a:t>
            </a:r>
          </a:p>
        </p:txBody>
      </p:sp>
    </p:spTree>
    <p:extLst>
      <p:ext uri="{BB962C8B-B14F-4D97-AF65-F5344CB8AC3E}">
        <p14:creationId xmlns:p14="http://schemas.microsoft.com/office/powerpoint/2010/main" val="378520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CA765B-A116-42B1-B74C-E1FE1AFA51C9}"/>
              </a:ext>
            </a:extLst>
          </p:cNvPr>
          <p:cNvSpPr/>
          <p:nvPr/>
        </p:nvSpPr>
        <p:spPr>
          <a:xfrm>
            <a:off x="1989055" y="1997839"/>
            <a:ext cx="9087439" cy="3785652"/>
          </a:xfrm>
          <a:prstGeom prst="rect">
            <a:avLst/>
          </a:prstGeom>
        </p:spPr>
        <p:txBody>
          <a:bodyPr wrap="square">
            <a:spAutoFit/>
          </a:bodyPr>
          <a:lstStyle/>
          <a:p>
            <a:r>
              <a:rPr lang="en-US" sz="2000" dirty="0"/>
              <a:t>		When performing a bleeding time the blood pressure cuff</a:t>
            </a:r>
          </a:p>
          <a:p>
            <a:r>
              <a:rPr lang="en-US" sz="2000" dirty="0"/>
              <a:t>		should be inflated and maintained at</a:t>
            </a:r>
          </a:p>
          <a:p>
            <a:endParaRPr lang="en-US" sz="2000" dirty="0"/>
          </a:p>
          <a:p>
            <a:r>
              <a:rPr lang="en-US" sz="2000" u="sng" dirty="0"/>
              <a:t>p-val</a:t>
            </a:r>
            <a:r>
              <a:rPr lang="en-US" sz="2000" dirty="0"/>
              <a:t>	</a:t>
            </a:r>
            <a:r>
              <a:rPr lang="en-US" sz="2000" u="sng" dirty="0"/>
              <a:t>r-val</a:t>
            </a:r>
            <a:r>
              <a:rPr lang="en-US" sz="2000" dirty="0"/>
              <a:t>					</a:t>
            </a:r>
            <a:r>
              <a:rPr lang="en-US" sz="2000" u="sng" dirty="0"/>
              <a:t>Mean Raw Score</a:t>
            </a:r>
            <a:endParaRPr lang="en-US" sz="2000" dirty="0"/>
          </a:p>
          <a:p>
            <a:r>
              <a:rPr lang="pt-BR" sz="2000" dirty="0"/>
              <a:t> .23       -.21		A) 30 mm Hg.			138</a:t>
            </a:r>
          </a:p>
          <a:p>
            <a:r>
              <a:rPr lang="de-DE" sz="2000" dirty="0"/>
              <a:t> .35	 .04		B) 40 mm Hg. *			148</a:t>
            </a:r>
          </a:p>
          <a:p>
            <a:r>
              <a:rPr lang="de-DE" sz="2000" dirty="0"/>
              <a:t> .24	 .13		C) 60 mm Hg.			151</a:t>
            </a:r>
          </a:p>
          <a:p>
            <a:r>
              <a:rPr lang="de-DE" sz="2000" dirty="0"/>
              <a:t> .18	 .03		D) 80 mm Hg.			147</a:t>
            </a:r>
          </a:p>
          <a:p>
            <a:endParaRPr lang="en-US" sz="2000" dirty="0"/>
          </a:p>
          <a:p>
            <a:r>
              <a:rPr lang="en-US" sz="2000" dirty="0"/>
              <a:t>				Guessing prevalent</a:t>
            </a:r>
          </a:p>
          <a:p>
            <a:r>
              <a:rPr lang="en-US" sz="2000" dirty="0"/>
              <a:t>				Obsolete item</a:t>
            </a:r>
          </a:p>
          <a:p>
            <a:r>
              <a:rPr lang="en-US" sz="2000" dirty="0"/>
              <a:t>				Deleted item!</a:t>
            </a:r>
          </a:p>
        </p:txBody>
      </p:sp>
    </p:spTree>
    <p:extLst>
      <p:ext uri="{BB962C8B-B14F-4D97-AF65-F5344CB8AC3E}">
        <p14:creationId xmlns:p14="http://schemas.microsoft.com/office/powerpoint/2010/main" val="43017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0199EB-459A-4CEC-BA28-3532FD566017}"/>
              </a:ext>
            </a:extLst>
          </p:cNvPr>
          <p:cNvPicPr>
            <a:picLocks noChangeAspect="1"/>
          </p:cNvPicPr>
          <p:nvPr/>
        </p:nvPicPr>
        <p:blipFill>
          <a:blip r:embed="rId2"/>
          <a:stretch>
            <a:fillRect/>
          </a:stretch>
        </p:blipFill>
        <p:spPr>
          <a:xfrm>
            <a:off x="1987143" y="1894771"/>
            <a:ext cx="8379435" cy="3223983"/>
          </a:xfrm>
          <a:prstGeom prst="rect">
            <a:avLst/>
          </a:prstGeom>
        </p:spPr>
      </p:pic>
      <p:sp>
        <p:nvSpPr>
          <p:cNvPr id="4" name="Title 1">
            <a:extLst>
              <a:ext uri="{FF2B5EF4-FFF2-40B4-BE49-F238E27FC236}">
                <a16:creationId xmlns:a16="http://schemas.microsoft.com/office/drawing/2014/main" id="{A24369DA-3178-41DC-97C2-984B30C625CC}"/>
              </a:ext>
            </a:extLst>
          </p:cNvPr>
          <p:cNvSpPr txBox="1">
            <a:spLocks/>
          </p:cNvSpPr>
          <p:nvPr/>
        </p:nvSpPr>
        <p:spPr>
          <a:xfrm>
            <a:off x="1295400" y="503853"/>
            <a:ext cx="9601200" cy="1142385"/>
          </a:xfrm>
          <a:prstGeom prst="rect">
            <a:avLst/>
          </a:prstGeom>
        </p:spPr>
        <p:txBody>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en-US" dirty="0"/>
              <a:t>Acceptable item statistics</a:t>
            </a:r>
          </a:p>
        </p:txBody>
      </p:sp>
    </p:spTree>
    <p:extLst>
      <p:ext uri="{BB962C8B-B14F-4D97-AF65-F5344CB8AC3E}">
        <p14:creationId xmlns:p14="http://schemas.microsoft.com/office/powerpoint/2010/main" val="405010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importance of test security as an aspect of the validity argument</a:t>
            </a:r>
            <a:endParaRPr lang="en-US" i="1" dirty="0"/>
          </a:p>
        </p:txBody>
      </p:sp>
    </p:spTree>
    <p:extLst>
      <p:ext uri="{BB962C8B-B14F-4D97-AF65-F5344CB8AC3E}">
        <p14:creationId xmlns:p14="http://schemas.microsoft.com/office/powerpoint/2010/main" val="147999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importance of test security in the validity argument and in the protection of intellectual property</a:t>
            </a:r>
          </a:p>
        </p:txBody>
      </p:sp>
      <p:sp>
        <p:nvSpPr>
          <p:cNvPr id="3" name="Content Placeholder 2"/>
          <p:cNvSpPr>
            <a:spLocks noGrp="1"/>
          </p:cNvSpPr>
          <p:nvPr>
            <p:ph sz="half" idx="1"/>
          </p:nvPr>
        </p:nvSpPr>
        <p:spPr>
          <a:xfrm>
            <a:off x="1295400" y="1981199"/>
            <a:ext cx="3911082" cy="3810001"/>
          </a:xfrm>
        </p:spPr>
        <p:txBody>
          <a:bodyPr/>
          <a:lstStyle/>
          <a:p>
            <a:r>
              <a:rPr lang="en-US" dirty="0"/>
              <a:t>An assessment may be located on a continuum that ranges from “low stakes” to “high stakes” tests.  A primary factor in the classification rests with the uses and consequences of test results.  The level of security applied to test administration must be commensurate with the “stakes” of the test.</a:t>
            </a:r>
          </a:p>
          <a:p>
            <a:endParaRPr lang="en-US" dirty="0"/>
          </a:p>
        </p:txBody>
      </p:sp>
      <p:sp>
        <p:nvSpPr>
          <p:cNvPr id="4" name="Content Placeholder 3"/>
          <p:cNvSpPr>
            <a:spLocks noGrp="1"/>
          </p:cNvSpPr>
          <p:nvPr>
            <p:ph sz="half" idx="2"/>
          </p:nvPr>
        </p:nvSpPr>
        <p:spPr>
          <a:xfrm>
            <a:off x="5514392" y="1981199"/>
            <a:ext cx="5382208" cy="3810001"/>
          </a:xfrm>
        </p:spPr>
        <p:txBody>
          <a:bodyPr/>
          <a:lstStyle/>
          <a:p>
            <a:pPr marL="0" indent="0">
              <a:buNone/>
            </a:pPr>
            <a:r>
              <a:rPr lang="en-US" dirty="0"/>
              <a:t>Licensure/Certification	        Higher Stakes</a:t>
            </a:r>
          </a:p>
          <a:p>
            <a:pPr marL="0" indent="0">
              <a:buNone/>
            </a:pPr>
            <a:r>
              <a:rPr lang="en-US" dirty="0"/>
              <a:t>Academic placement</a:t>
            </a:r>
          </a:p>
          <a:p>
            <a:pPr marL="0" indent="0">
              <a:buNone/>
            </a:pPr>
            <a:r>
              <a:rPr lang="en-US" dirty="0"/>
              <a:t>Employment decisions</a:t>
            </a:r>
          </a:p>
          <a:p>
            <a:pPr marL="0" indent="0">
              <a:buNone/>
            </a:pPr>
            <a:r>
              <a:rPr lang="en-US" dirty="0"/>
              <a:t>Academic coursework</a:t>
            </a:r>
          </a:p>
          <a:p>
            <a:pPr marL="0" indent="0">
              <a:buNone/>
            </a:pPr>
            <a:r>
              <a:rPr lang="en-US" dirty="0"/>
              <a:t>Home study</a:t>
            </a:r>
          </a:p>
          <a:p>
            <a:pPr marL="0" indent="0">
              <a:buNone/>
            </a:pPr>
            <a:r>
              <a:rPr lang="en-US" dirty="0"/>
              <a:t>Practice tests</a:t>
            </a:r>
          </a:p>
          <a:p>
            <a:pPr marL="0" indent="0">
              <a:buNone/>
            </a:pPr>
            <a:r>
              <a:rPr lang="en-US" dirty="0"/>
              <a:t>Surveys		         Lower Stakes</a:t>
            </a:r>
          </a:p>
        </p:txBody>
      </p:sp>
      <p:sp>
        <p:nvSpPr>
          <p:cNvPr id="5" name="Down Arrow 4"/>
          <p:cNvSpPr/>
          <p:nvPr/>
        </p:nvSpPr>
        <p:spPr>
          <a:xfrm rot="10800000">
            <a:off x="9293289" y="2360644"/>
            <a:ext cx="933061" cy="2584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660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considerations</a:t>
            </a:r>
          </a:p>
        </p:txBody>
      </p:sp>
      <p:sp>
        <p:nvSpPr>
          <p:cNvPr id="3" name="Content Placeholder 2"/>
          <p:cNvSpPr>
            <a:spLocks noGrp="1"/>
          </p:cNvSpPr>
          <p:nvPr>
            <p:ph idx="1"/>
          </p:nvPr>
        </p:nvSpPr>
        <p:spPr/>
        <p:txBody>
          <a:bodyPr/>
          <a:lstStyle/>
          <a:p>
            <a:r>
              <a:rPr lang="en-US" dirty="0"/>
              <a:t>Monitored versus unmonitored assessment</a:t>
            </a:r>
          </a:p>
          <a:p>
            <a:r>
              <a:rPr lang="en-US" dirty="0"/>
              <a:t>Mode of administration (computer, paper-and-pencil)</a:t>
            </a:r>
          </a:p>
          <a:p>
            <a:r>
              <a:rPr lang="en-US" dirty="0"/>
              <a:t>Environment control considerations (ID checks, prohibited devices, allowance of breaks, video recording of test administration sessions, biometrics, etc.)</a:t>
            </a:r>
          </a:p>
          <a:p>
            <a:r>
              <a:rPr lang="en-US" dirty="0"/>
              <a:t>Considerations related to the protection of intellectual property (IP) </a:t>
            </a:r>
          </a:p>
          <a:p>
            <a:r>
              <a:rPr lang="en-US" dirty="0"/>
              <a:t>Not only important to ensure that scores are valid for examinees but also important that test content is not exposed beyond the testing room</a:t>
            </a:r>
          </a:p>
          <a:p>
            <a:r>
              <a:rPr lang="en-US" dirty="0"/>
              <a:t>Security-based test design considerations (item exposure rules, alternate test forms, size of item pools, etc.)</a:t>
            </a:r>
          </a:p>
        </p:txBody>
      </p:sp>
    </p:spTree>
    <p:extLst>
      <p:ext uri="{BB962C8B-B14F-4D97-AF65-F5344CB8AC3E}">
        <p14:creationId xmlns:p14="http://schemas.microsoft.com/office/powerpoint/2010/main" val="229532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Toward establishing an environment of academic integrity for examinations</a:t>
            </a:r>
            <a:endParaRPr lang="en-US" i="1" dirty="0"/>
          </a:p>
        </p:txBody>
      </p:sp>
    </p:spTree>
    <p:extLst>
      <p:ext uri="{BB962C8B-B14F-4D97-AF65-F5344CB8AC3E}">
        <p14:creationId xmlns:p14="http://schemas.microsoft.com/office/powerpoint/2010/main" val="12443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“honor codes” in examinee conduct</a:t>
            </a:r>
          </a:p>
        </p:txBody>
      </p:sp>
      <p:sp>
        <p:nvSpPr>
          <p:cNvPr id="3" name="Content Placeholder 2"/>
          <p:cNvSpPr>
            <a:spLocks noGrp="1"/>
          </p:cNvSpPr>
          <p:nvPr>
            <p:ph idx="1"/>
          </p:nvPr>
        </p:nvSpPr>
        <p:spPr/>
        <p:txBody>
          <a:bodyPr>
            <a:normAutofit/>
          </a:bodyPr>
          <a:lstStyle/>
          <a:p>
            <a:pPr marL="0" indent="0">
              <a:buNone/>
            </a:pPr>
            <a:r>
              <a:rPr lang="en-US" dirty="0"/>
              <a:t>Statements affirming that as an aspect of an academic experience, a (</a:t>
            </a:r>
            <a:r>
              <a:rPr lang="en-US" i="1" dirty="0"/>
              <a:t>student, examinee, certification candidate, researcher, professional, etc</a:t>
            </a:r>
            <a:r>
              <a:rPr lang="en-US" dirty="0"/>
              <a:t>.) will neither participate in, nor tolerate academic dishonesty.</a:t>
            </a:r>
          </a:p>
          <a:p>
            <a:pPr marL="0" indent="0">
              <a:buNone/>
            </a:pPr>
            <a:r>
              <a:rPr lang="en-US" dirty="0"/>
              <a:t>Elements may include affirmations that I will:</a:t>
            </a:r>
          </a:p>
          <a:p>
            <a:pPr marL="228600" lvl="1" indent="0">
              <a:buNone/>
            </a:pPr>
            <a:r>
              <a:rPr lang="en-US" dirty="0"/>
              <a:t>… take the examination in an honest fashion.</a:t>
            </a:r>
          </a:p>
          <a:p>
            <a:pPr marL="228600" lvl="1" indent="0">
              <a:buNone/>
            </a:pPr>
            <a:r>
              <a:rPr lang="en-US" dirty="0"/>
              <a:t>… not copy another person’s work and represent it as my own.</a:t>
            </a:r>
          </a:p>
          <a:p>
            <a:pPr marL="228600" lvl="1" indent="0">
              <a:buNone/>
            </a:pPr>
            <a:r>
              <a:rPr lang="en-US" dirty="0"/>
              <a:t>… not allow another person to copy my work.</a:t>
            </a:r>
          </a:p>
          <a:p>
            <a:pPr marL="228600" lvl="1" indent="0">
              <a:buNone/>
            </a:pPr>
            <a:r>
              <a:rPr lang="en-US" dirty="0"/>
              <a:t>… not employ technology or other aids to cheat.</a:t>
            </a:r>
          </a:p>
          <a:p>
            <a:pPr marL="228600" lvl="1" indent="0">
              <a:buNone/>
            </a:pPr>
            <a:r>
              <a:rPr lang="en-US" dirty="0"/>
              <a:t>… treat examinations confidentially.</a:t>
            </a:r>
          </a:p>
          <a:p>
            <a:pPr marL="228600" lvl="1" indent="0">
              <a:buNone/>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1009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conclude: A few things to consider when constructing and using exams</a:t>
            </a:r>
          </a:p>
        </p:txBody>
      </p:sp>
      <p:sp>
        <p:nvSpPr>
          <p:cNvPr id="3" name="Content Placeholder 2"/>
          <p:cNvSpPr>
            <a:spLocks noGrp="1"/>
          </p:cNvSpPr>
          <p:nvPr>
            <p:ph idx="1"/>
          </p:nvPr>
        </p:nvSpPr>
        <p:spPr/>
        <p:txBody>
          <a:bodyPr>
            <a:normAutofit/>
          </a:bodyPr>
          <a:lstStyle/>
          <a:p>
            <a:r>
              <a:rPr lang="en-US" dirty="0"/>
              <a:t>Foundations and considerations of good assessments (validity, reliability, fairness, reference group for score interpretation, etc.)</a:t>
            </a:r>
          </a:p>
          <a:p>
            <a:r>
              <a:rPr lang="en-US" dirty="0"/>
              <a:t>Rules of good form for multiple-choice questions (MCQs) to reinforce content validity argument</a:t>
            </a:r>
          </a:p>
          <a:p>
            <a:r>
              <a:rPr lang="en-US" dirty="0"/>
              <a:t>Writing items to represent appropriate cognitive levels</a:t>
            </a:r>
          </a:p>
          <a:p>
            <a:r>
              <a:rPr lang="en-US" dirty="0"/>
              <a:t>Employing psychometric analyses to evaluate and refine MCQs</a:t>
            </a:r>
          </a:p>
          <a:p>
            <a:r>
              <a:rPr lang="en-US" dirty="0"/>
              <a:t>Test security</a:t>
            </a:r>
          </a:p>
          <a:p>
            <a:r>
              <a:rPr lang="en-US" dirty="0"/>
              <a:t>Promoting an environment of academic integrity for test taking</a:t>
            </a:r>
          </a:p>
        </p:txBody>
      </p:sp>
    </p:spTree>
    <p:extLst>
      <p:ext uri="{BB962C8B-B14F-4D97-AF65-F5344CB8AC3E}">
        <p14:creationId xmlns:p14="http://schemas.microsoft.com/office/powerpoint/2010/main" val="93609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further discussion</a:t>
            </a:r>
            <a:endParaRPr lang="en-US" i="1" dirty="0"/>
          </a:p>
        </p:txBody>
      </p:sp>
    </p:spTree>
    <p:extLst>
      <p:ext uri="{BB962C8B-B14F-4D97-AF65-F5344CB8AC3E}">
        <p14:creationId xmlns:p14="http://schemas.microsoft.com/office/powerpoint/2010/main" val="17243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Test Score Interpretations</a:t>
            </a:r>
          </a:p>
        </p:txBody>
      </p:sp>
      <p:sp>
        <p:nvSpPr>
          <p:cNvPr id="3" name="Text Placeholder 2"/>
          <p:cNvSpPr>
            <a:spLocks noGrp="1"/>
          </p:cNvSpPr>
          <p:nvPr>
            <p:ph type="body" idx="1"/>
          </p:nvPr>
        </p:nvSpPr>
        <p:spPr/>
        <p:txBody>
          <a:bodyPr/>
          <a:lstStyle/>
          <a:p>
            <a:r>
              <a:rPr lang="en-US" dirty="0"/>
              <a:t>Norm-referenced</a:t>
            </a:r>
          </a:p>
        </p:txBody>
      </p:sp>
      <p:sp>
        <p:nvSpPr>
          <p:cNvPr id="4" name="Content Placeholder 3"/>
          <p:cNvSpPr>
            <a:spLocks noGrp="1"/>
          </p:cNvSpPr>
          <p:nvPr>
            <p:ph sz="half" idx="2"/>
          </p:nvPr>
        </p:nvSpPr>
        <p:spPr/>
        <p:txBody>
          <a:bodyPr/>
          <a:lstStyle/>
          <a:p>
            <a:r>
              <a:rPr lang="en-US" dirty="0"/>
              <a:t>Examinee performance is interpreted by comparing it to the performance of a group.</a:t>
            </a:r>
          </a:p>
        </p:txBody>
      </p:sp>
      <p:sp>
        <p:nvSpPr>
          <p:cNvPr id="5" name="Text Placeholder 4"/>
          <p:cNvSpPr>
            <a:spLocks noGrp="1"/>
          </p:cNvSpPr>
          <p:nvPr>
            <p:ph type="body" sz="quarter" idx="3"/>
          </p:nvPr>
        </p:nvSpPr>
        <p:spPr/>
        <p:txBody>
          <a:bodyPr/>
          <a:lstStyle/>
          <a:p>
            <a:r>
              <a:rPr lang="en-US" dirty="0"/>
              <a:t>Criterion-referenced</a:t>
            </a:r>
          </a:p>
        </p:txBody>
      </p:sp>
      <p:sp>
        <p:nvSpPr>
          <p:cNvPr id="6" name="Content Placeholder 5"/>
          <p:cNvSpPr>
            <a:spLocks noGrp="1"/>
          </p:cNvSpPr>
          <p:nvPr>
            <p:ph sz="quarter" idx="4"/>
          </p:nvPr>
        </p:nvSpPr>
        <p:spPr/>
        <p:txBody>
          <a:bodyPr/>
          <a:lstStyle/>
          <a:p>
            <a:r>
              <a:rPr lang="en-US" dirty="0"/>
              <a:t>Examinee performance is interpreted by comparing it to an independent standard (or criterion).</a:t>
            </a:r>
          </a:p>
          <a:p>
            <a:r>
              <a:rPr lang="en-US" dirty="0"/>
              <a:t>Typically based on systematically-gathered judgements.</a:t>
            </a:r>
          </a:p>
          <a:p>
            <a:endParaRPr lang="en-US" dirty="0"/>
          </a:p>
        </p:txBody>
      </p:sp>
      <p:cxnSp>
        <p:nvCxnSpPr>
          <p:cNvPr id="8" name="Straight Arrow Connector 7"/>
          <p:cNvCxnSpPr/>
          <p:nvPr/>
        </p:nvCxnSpPr>
        <p:spPr>
          <a:xfrm>
            <a:off x="1527717" y="5307980"/>
            <a:ext cx="3650773" cy="1046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943492" y="5318448"/>
            <a:ext cx="3650773" cy="1046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1527717" y="3820670"/>
            <a:ext cx="3601748" cy="1443269"/>
          </a:xfrm>
          <a:prstGeom prst="rect">
            <a:avLst/>
          </a:prstGeom>
        </p:spPr>
      </p:pic>
      <p:sp>
        <p:nvSpPr>
          <p:cNvPr id="14" name="Minus 13"/>
          <p:cNvSpPr/>
          <p:nvPr/>
        </p:nvSpPr>
        <p:spPr>
          <a:xfrm rot="5400000">
            <a:off x="8458200" y="4767146"/>
            <a:ext cx="1661532" cy="28993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153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Significance of the passing point (cut-score)</a:t>
            </a:r>
          </a:p>
        </p:txBody>
      </p:sp>
      <p:sp>
        <p:nvSpPr>
          <p:cNvPr id="3" name="Content Placeholder 2"/>
          <p:cNvSpPr>
            <a:spLocks noGrp="1"/>
          </p:cNvSpPr>
          <p:nvPr>
            <p:ph idx="1"/>
          </p:nvPr>
        </p:nvSpPr>
        <p:spPr/>
        <p:txBody>
          <a:bodyPr/>
          <a:lstStyle/>
          <a:p>
            <a:r>
              <a:rPr lang="en-US" dirty="0"/>
              <a:t>Is performance compared to other examinees or to an external standard?</a:t>
            </a:r>
          </a:p>
          <a:p>
            <a:r>
              <a:rPr lang="en-US" dirty="0"/>
              <a:t>Classroom assessments frequently compare the performance of students within a class</a:t>
            </a:r>
          </a:p>
          <a:p>
            <a:r>
              <a:rPr lang="en-US" dirty="0"/>
              <a:t>Credentialing assessments frequently compare the performance of examinees to a standard</a:t>
            </a:r>
          </a:p>
        </p:txBody>
      </p:sp>
    </p:spTree>
    <p:extLst>
      <p:ext uri="{BB962C8B-B14F-4D97-AF65-F5344CB8AC3E}">
        <p14:creationId xmlns:p14="http://schemas.microsoft.com/office/powerpoint/2010/main" val="255554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diamond grid presentation (widescreen)</Template>
  <TotalTime>2380</TotalTime>
  <Words>3999</Words>
  <Application>Microsoft Office PowerPoint</Application>
  <PresentationFormat>Widescreen</PresentationFormat>
  <Paragraphs>596</Paragraphs>
  <Slides>78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78</vt:i4>
      </vt:variant>
    </vt:vector>
  </HeadingPairs>
  <TitlesOfParts>
    <vt:vector size="81" baseType="lpstr">
      <vt:lpstr>Arial</vt:lpstr>
      <vt:lpstr>Open Sans</vt:lpstr>
      <vt:lpstr>Diamond Grid 16x9</vt:lpstr>
      <vt:lpstr>Examining the Exam:  Some Basic Principles of Good Assessment and the Refinement of Multiple-Choice Questions for Use on Tests  </vt:lpstr>
      <vt:lpstr>Introduction</vt:lpstr>
      <vt:lpstr>Overview</vt:lpstr>
      <vt:lpstr>Foundations and Considerations of Good Assessments</vt:lpstr>
      <vt:lpstr>Validity</vt:lpstr>
      <vt:lpstr>Sample types of evidence to support a validity argument</vt:lpstr>
      <vt:lpstr>Reliability</vt:lpstr>
      <vt:lpstr>Types of Test Score Interpretations</vt:lpstr>
      <vt:lpstr>Significance of the passing point (cut-score)</vt:lpstr>
      <vt:lpstr>Types of Items and Approaches Used in Assessments</vt:lpstr>
      <vt:lpstr>Multiple-choice items</vt:lpstr>
      <vt:lpstr>Structure of an MCQ</vt:lpstr>
      <vt:lpstr>Rules of Good Form for Multiple-Choice Questions (MCQs)</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Multiple-choice items:  Rules of good form for structure and content</vt:lpstr>
      <vt:lpstr>Writing Test Items To Different Cognitive Levels</vt:lpstr>
      <vt:lpstr>Bloom’s Taxonomy: Original and Revised</vt:lpstr>
      <vt:lpstr>Bloom’s Taxonomy: Key Words for Objectives, Assignments, and Evaluations</vt:lpstr>
      <vt:lpstr>Cognitive Levels Employed as Item Descriptors</vt:lpstr>
      <vt:lpstr>Employing Psychometric Analyses to Evaluate and Refine MCQs</vt:lpstr>
      <vt:lpstr>Classical Test Theory Indices (Selected)</vt:lpstr>
      <vt:lpstr>Comma-Separated Values (CSV) File</vt:lpstr>
      <vt:lpstr>Opening a CSV File in a Spreadsheet to View Data</vt:lpstr>
      <vt:lpstr>PowerPoint Presentation</vt:lpstr>
      <vt:lpstr>p-value </vt:lpstr>
      <vt:lpstr>Interpreting p-value</vt:lpstr>
      <vt:lpstr>r-value</vt:lpstr>
      <vt:lpstr>Interpreting r-value</vt:lpstr>
      <vt:lpstr>The point-biserial correlation</vt:lpstr>
      <vt:lpstr>Alpha (reliability coefficient)</vt:lpstr>
      <vt:lpstr>Interpreting Reliability Coefficient</vt:lpstr>
      <vt:lpstr>Sample items flagged for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importance of test security as an aspect of the validity argument</vt:lpstr>
      <vt:lpstr>The importance of test security in the validity argument and in the protection of intellectual property</vt:lpstr>
      <vt:lpstr>Security considerations</vt:lpstr>
      <vt:lpstr>Toward establishing an environment of academic integrity for examinations</vt:lpstr>
      <vt:lpstr>Use of “honor codes” in examinee conduct</vt:lpstr>
      <vt:lpstr>To conclude: A few things to consider when constructing and using exams</vt:lpstr>
      <vt:lpstr>Questions and further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Kirtland </dc:title>
  <dc:creator>Karen Fidler</dc:creator>
  <cp:lastModifiedBy>James Fidler</cp:lastModifiedBy>
  <cp:revision>161</cp:revision>
  <cp:lastPrinted>2018-01-05T19:25:44Z</cp:lastPrinted>
  <dcterms:created xsi:type="dcterms:W3CDTF">2017-11-07T00:48:51Z</dcterms:created>
  <dcterms:modified xsi:type="dcterms:W3CDTF">2018-02-21T14:16:01Z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